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7"/>
  </p:notesMasterIdLst>
  <p:sldIdLst>
    <p:sldId id="256" r:id="rId2"/>
    <p:sldId id="287" r:id="rId3"/>
    <p:sldId id="288" r:id="rId4"/>
    <p:sldId id="259" r:id="rId5"/>
    <p:sldId id="289" r:id="rId6"/>
    <p:sldId id="290" r:id="rId7"/>
    <p:sldId id="291" r:id="rId8"/>
    <p:sldId id="292" r:id="rId9"/>
    <p:sldId id="295" r:id="rId10"/>
    <p:sldId id="293" r:id="rId11"/>
    <p:sldId id="296" r:id="rId12"/>
    <p:sldId id="297" r:id="rId13"/>
    <p:sldId id="298" r:id="rId14"/>
    <p:sldId id="300" r:id="rId15"/>
    <p:sldId id="299" r:id="rId16"/>
    <p:sldId id="301" r:id="rId17"/>
    <p:sldId id="302" r:id="rId18"/>
    <p:sldId id="303" r:id="rId19"/>
    <p:sldId id="304" r:id="rId20"/>
    <p:sldId id="306" r:id="rId21"/>
    <p:sldId id="307" r:id="rId22"/>
    <p:sldId id="308" r:id="rId23"/>
    <p:sldId id="309" r:id="rId24"/>
    <p:sldId id="310" r:id="rId25"/>
    <p:sldId id="31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5ACF0F-4283-426B-BA17-638302BA08E5}">
  <a:tblStyle styleId="{775ACF0F-4283-426B-BA17-638302BA08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9"/>
  </p:normalViewPr>
  <p:slideViewPr>
    <p:cSldViewPr snapToGrid="0" snapToObjects="1">
      <p:cViewPr>
        <p:scale>
          <a:sx n="120" d="100"/>
          <a:sy n="120" d="100"/>
        </p:scale>
        <p:origin x="864"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Avenir Roman" panose="02000503020000020003" pitchFamily="2" charset="0"/>
                <a:ea typeface="+mn-ea"/>
                <a:cs typeface="+mn-cs"/>
              </a:defRPr>
            </a:pPr>
            <a:r>
              <a:rPr lang="en-US" sz="1300" u="none" dirty="0"/>
              <a:t>Factors that Impact Whiff Probability </a:t>
            </a:r>
          </a:p>
        </c:rich>
      </c:tx>
      <c:overlay val="0"/>
      <c:spPr>
        <a:noFill/>
        <a:ln>
          <a:noFill/>
        </a:ln>
        <a:effectLst/>
      </c:spPr>
    </c:title>
    <c:autoTitleDeleted val="0"/>
    <c:plotArea>
      <c:layout/>
      <c:doughnutChart>
        <c:varyColors val="1"/>
        <c:ser>
          <c:idx val="0"/>
          <c:order val="0"/>
          <c:tx>
            <c:strRef>
              <c:f>Sheet1!$B$1</c:f>
              <c:strCache>
                <c:ptCount val="1"/>
                <c:pt idx="0">
                  <c:v>Sales</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AB32-C44C-B345-C13961DC714F}"/>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2-AB32-C44C-B345-C13961DC714F}"/>
              </c:ext>
            </c:extLst>
          </c:dPt>
          <c:dPt>
            <c:idx val="2"/>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AB32-C44C-B345-C13961DC714F}"/>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4-AB32-C44C-B345-C13961DC714F}"/>
              </c:ext>
            </c:extLst>
          </c:dPt>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Unexplained</c:v>
                </c:pt>
                <c:pt idx="1">
                  <c:v>Other Factors</c:v>
                </c:pt>
                <c:pt idx="2">
                  <c:v>Plate Height</c:v>
                </c:pt>
                <c:pt idx="3">
                  <c:v>Swing Probability</c:v>
                </c:pt>
              </c:strCache>
            </c:strRef>
          </c:cat>
          <c:val>
            <c:numRef>
              <c:f>Sheet1!$B$2:$B$5</c:f>
              <c:numCache>
                <c:formatCode>General</c:formatCode>
                <c:ptCount val="4"/>
                <c:pt idx="0">
                  <c:v>13</c:v>
                </c:pt>
                <c:pt idx="1">
                  <c:v>22</c:v>
                </c:pt>
                <c:pt idx="2">
                  <c:v>33</c:v>
                </c:pt>
                <c:pt idx="3">
                  <c:v>32</c:v>
                </c:pt>
              </c:numCache>
            </c:numRef>
          </c:val>
          <c:extLst>
            <c:ext xmlns:c16="http://schemas.microsoft.com/office/drawing/2014/chart" uri="{C3380CC4-5D6E-409C-BE32-E72D297353CC}">
              <c16:uniqueId val="{00000000-AB32-C44C-B345-C13961DC714F}"/>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venir Roman" panose="02000503020000020003"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venir Roman" panose="02000503020000020003" pitchFamily="2"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Avenir Roman" panose="02000503020000020003" pitchFamily="2" charset="0"/>
                <a:ea typeface="+mn-ea"/>
                <a:cs typeface="+mn-cs"/>
              </a:defRPr>
            </a:pPr>
            <a:r>
              <a:rPr lang="en-US" sz="1300" u="none" dirty="0"/>
              <a:t>Factors that Impact Swing Probability </a:t>
            </a:r>
          </a:p>
        </c:rich>
      </c:tx>
      <c:overlay val="0"/>
      <c:spPr>
        <a:noFill/>
        <a:ln>
          <a:noFill/>
        </a:ln>
        <a:effectLst/>
      </c:spPr>
    </c:title>
    <c:autoTitleDeleted val="0"/>
    <c:plotArea>
      <c:layout/>
      <c:doughnutChart>
        <c:varyColors val="1"/>
        <c:ser>
          <c:idx val="0"/>
          <c:order val="0"/>
          <c:tx>
            <c:strRef>
              <c:f>Sheet1!$B$1</c:f>
              <c:strCache>
                <c:ptCount val="1"/>
                <c:pt idx="0">
                  <c:v>Sales</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AB32-C44C-B345-C13961DC714F}"/>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2-AB32-C44C-B345-C13961DC714F}"/>
              </c:ext>
            </c:extLst>
          </c:dPt>
          <c:dPt>
            <c:idx val="2"/>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AB32-C44C-B345-C13961DC714F}"/>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4-AB32-C44C-B345-C13961DC714F}"/>
              </c:ext>
            </c:extLst>
          </c:dPt>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Unexplained</c:v>
                </c:pt>
                <c:pt idx="1">
                  <c:v>Other Factors</c:v>
                </c:pt>
                <c:pt idx="2">
                  <c:v>Plate Side</c:v>
                </c:pt>
                <c:pt idx="3">
                  <c:v>Plate Height</c:v>
                </c:pt>
              </c:strCache>
            </c:strRef>
          </c:cat>
          <c:val>
            <c:numRef>
              <c:f>Sheet1!$B$2:$B$5</c:f>
              <c:numCache>
                <c:formatCode>General</c:formatCode>
                <c:ptCount val="4"/>
                <c:pt idx="0">
                  <c:v>25</c:v>
                </c:pt>
                <c:pt idx="1">
                  <c:v>15</c:v>
                </c:pt>
                <c:pt idx="2">
                  <c:v>35</c:v>
                </c:pt>
                <c:pt idx="3">
                  <c:v>25</c:v>
                </c:pt>
              </c:numCache>
            </c:numRef>
          </c:val>
          <c:extLst>
            <c:ext xmlns:c16="http://schemas.microsoft.com/office/drawing/2014/chart" uri="{C3380CC4-5D6E-409C-BE32-E72D297353CC}">
              <c16:uniqueId val="{00000000-AB32-C44C-B345-C13961DC714F}"/>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venir Roman" panose="02000503020000020003"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venir Roman" panose="02000503020000020003" pitchFamily="2"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56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27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9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69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482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548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731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09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445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5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850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157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016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59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52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78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20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30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a:t>
            </a:r>
            <a:r>
              <a:rPr lang="en-US" dirty="0" err="1"/>
              <a:t>numbersto</a:t>
            </a:r>
            <a:r>
              <a:rPr lang="en-US" dirty="0"/>
              <a:t> chart</a:t>
            </a:r>
            <a:endParaRPr dirty="0"/>
          </a:p>
        </p:txBody>
      </p:sp>
    </p:spTree>
    <p:extLst>
      <p:ext uri="{BB962C8B-B14F-4D97-AF65-F5344CB8AC3E}">
        <p14:creationId xmlns:p14="http://schemas.microsoft.com/office/powerpoint/2010/main" val="221369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79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68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026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7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937125"/>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pattFill prst="dotGrid">
          <a:fgClr>
            <a:schemeClr val="bg2">
              <a:lumMod val="20000"/>
              <a:lumOff val="80000"/>
            </a:schemeClr>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image" Target="../media/image7.tiff"/><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9.xml"/><Relationship Id="rId18" Type="http://schemas.openxmlformats.org/officeDocument/2006/relationships/slide" Target="slide25.xml"/><Relationship Id="rId3" Type="http://schemas.openxmlformats.org/officeDocument/2006/relationships/slide" Target="slide1.xml"/><Relationship Id="rId7" Type="http://schemas.openxmlformats.org/officeDocument/2006/relationships/slide" Target="slide3.xml"/><Relationship Id="rId12" Type="http://schemas.openxmlformats.org/officeDocument/2006/relationships/slide" Target="slide19.xml"/><Relationship Id="rId17" Type="http://schemas.openxmlformats.org/officeDocument/2006/relationships/slide" Target="slide12.xml"/><Relationship Id="rId2" Type="http://schemas.openxmlformats.org/officeDocument/2006/relationships/notesSlide" Target="../notesSlides/notesSlide16.xml"/><Relationship Id="rId16" Type="http://schemas.openxmlformats.org/officeDocument/2006/relationships/slide" Target="slide21.xml"/><Relationship Id="rId20" Type="http://schemas.openxmlformats.org/officeDocument/2006/relationships/slide" Target="slide24.xml"/><Relationship Id="rId1" Type="http://schemas.openxmlformats.org/officeDocument/2006/relationships/slideLayout" Target="../slideLayouts/slideLayout5.xml"/><Relationship Id="rId6" Type="http://schemas.openxmlformats.org/officeDocument/2006/relationships/slide" Target="slide15.xml"/><Relationship Id="rId11" Type="http://schemas.openxmlformats.org/officeDocument/2006/relationships/slide" Target="slide6.xml"/><Relationship Id="rId5" Type="http://schemas.openxmlformats.org/officeDocument/2006/relationships/slide" Target="slide2.xml"/><Relationship Id="rId15" Type="http://schemas.openxmlformats.org/officeDocument/2006/relationships/slide" Target="slide11.xml"/><Relationship Id="rId10" Type="http://schemas.openxmlformats.org/officeDocument/2006/relationships/slide" Target="slide18.xml"/><Relationship Id="rId19" Type="http://schemas.openxmlformats.org/officeDocument/2006/relationships/slide" Target="slide13.xml"/><Relationship Id="rId4" Type="http://schemas.openxmlformats.org/officeDocument/2006/relationships/slide" Target="slide14.xml"/><Relationship Id="rId9" Type="http://schemas.openxmlformats.org/officeDocument/2006/relationships/slide" Target="slide5.xml"/><Relationship Id="rId1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slide" Target="slide16.xml"/></Relationships>
</file>

<file path=ppt/slides/_rels/slide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tiff"/><Relationship Id="rId5" Type="http://schemas.openxmlformats.org/officeDocument/2006/relationships/slide" Target="slide16.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Roman" panose="02000503020000020003" pitchFamily="2" charset="0"/>
              </a:rPr>
              <a:t>Methods of Improving </a:t>
            </a:r>
            <a:r>
              <a:rPr lang="en" dirty="0">
                <a:highlight>
                  <a:srgbClr val="FFCD00"/>
                </a:highlight>
                <a:latin typeface="Avenir Roman" panose="02000503020000020003" pitchFamily="2" charset="0"/>
              </a:rPr>
              <a:t>Whiff Probability</a:t>
            </a:r>
            <a:endParaRPr dirty="0">
              <a:latin typeface="Avenir Roman" panose="02000503020000020003" pitchFamily="2" charset="0"/>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1;p12">
            <a:extLst>
              <a:ext uri="{FF2B5EF4-FFF2-40B4-BE49-F238E27FC236}">
                <a16:creationId xmlns:a16="http://schemas.microsoft.com/office/drawing/2014/main" id="{418C69C9-DCCB-2A4D-B307-F1A4E5DD2621}"/>
              </a:ext>
            </a:extLst>
          </p:cNvPr>
          <p:cNvSpPr txBox="1">
            <a:spLocks/>
          </p:cNvSpPr>
          <p:nvPr/>
        </p:nvSpPr>
        <p:spPr>
          <a:xfrm>
            <a:off x="947231" y="4086424"/>
            <a:ext cx="4523700" cy="619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3600"/>
              <a:buFont typeface="Lora"/>
              <a:buNone/>
              <a:defRPr sz="3600" b="1" i="0" u="none" strike="noStrike" cap="none">
                <a:solidFill>
                  <a:schemeClr val="dk1"/>
                </a:solidFill>
                <a:latin typeface="Lora"/>
                <a:ea typeface="Lora"/>
                <a:cs typeface="Lora"/>
                <a:sym typeface="Lora"/>
              </a:defRPr>
            </a:lvl9pPr>
          </a:lstStyle>
          <a:p>
            <a:r>
              <a:rPr lang="en-US" sz="2000" dirty="0">
                <a:latin typeface="Avenir Roman" panose="02000503020000020003" pitchFamily="2" charset="0"/>
              </a:rPr>
              <a:t>Adi Srikanth, Winter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38219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Roman" panose="02000503020000020003" pitchFamily="2" charset="0"/>
              </a:rPr>
              <a:t>Quantification</a:t>
            </a:r>
            <a:endParaRPr dirty="0">
              <a:latin typeface="Avenir Roman" panose="02000503020000020003" pitchFamily="2" charset="0"/>
            </a:endParaRPr>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venir Roman" panose="02000503020000020003" pitchFamily="2" charset="0"/>
              </a:rPr>
              <a:t>Goal: Quantify the ideal modifications to Plate Height and Plate Side to best increase Whiff Probability</a:t>
            </a:r>
            <a:endParaRPr dirty="0">
              <a:latin typeface="Avenir Roman" panose="02000503020000020003" pitchFamily="2" charset="0"/>
            </a:endParaRP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Avenir Roman" panose="02000503020000020003" pitchFamily="2" charset="0"/>
                <a:ea typeface="Lora"/>
                <a:cs typeface="Lora"/>
                <a:sym typeface="Lora"/>
              </a:rPr>
              <a:t>3</a:t>
            </a:r>
            <a:endParaRPr sz="2400" dirty="0">
              <a:latin typeface="Avenir Roman" panose="02000503020000020003" pitchFamily="2" charset="0"/>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10</a:t>
            </a:fld>
            <a:endParaRPr dirty="0">
              <a:latin typeface="Avenir Roman" panose="02000503020000020003" pitchFamily="2" charset="0"/>
            </a:endParaRPr>
          </a:p>
        </p:txBody>
      </p:sp>
      <p:pic>
        <p:nvPicPr>
          <p:cNvPr id="7" name="Picture 6">
            <a:hlinkClick r:id="rId3" action="ppaction://hlinksldjump"/>
            <a:extLst>
              <a:ext uri="{FF2B5EF4-FFF2-40B4-BE49-F238E27FC236}">
                <a16:creationId xmlns:a16="http://schemas.microsoft.com/office/drawing/2014/main" id="{0C87F491-0FB7-D946-BF40-9769A5516089}"/>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321490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Plate Height</a:t>
            </a:r>
            <a:endParaRPr dirty="0">
              <a:highlight>
                <a:srgbClr val="FFCD00"/>
              </a:highlight>
              <a:latin typeface="Avenir Roman" panose="02000503020000020003" pitchFamily="2" charset="0"/>
            </a:endParaRPr>
          </a:p>
        </p:txBody>
      </p:sp>
      <p:sp>
        <p:nvSpPr>
          <p:cNvPr id="125" name="Google Shape;125;p17"/>
          <p:cNvSpPr txBox="1">
            <a:spLocks noGrp="1"/>
          </p:cNvSpPr>
          <p:nvPr>
            <p:ph type="body" idx="1"/>
          </p:nvPr>
        </p:nvSpPr>
        <p:spPr>
          <a:xfrm>
            <a:off x="712694" y="1616470"/>
            <a:ext cx="4110934" cy="3112200"/>
          </a:xfrm>
          <a:prstGeom prst="rect">
            <a:avLst/>
          </a:prstGeom>
        </p:spPr>
        <p:txBody>
          <a:bodyPr spcFirstLastPara="1" wrap="square" lIns="91425" tIns="91425" rIns="91425" bIns="91425" anchor="t" anchorCtr="0">
            <a:noAutofit/>
          </a:bodyPr>
          <a:lstStyle/>
          <a:p>
            <a:pPr lvl="0"/>
            <a:r>
              <a:rPr lang="en-US" sz="1700" dirty="0">
                <a:latin typeface="Avenir Roman" panose="02000503020000020003" pitchFamily="2" charset="0"/>
              </a:rPr>
              <a:t>Whiff Rate peaks when Plate Height is in the range of 0.9 – 1.1 feet</a:t>
            </a:r>
          </a:p>
          <a:p>
            <a:pPr lvl="0"/>
            <a:r>
              <a:rPr lang="en-US" sz="1700" dirty="0">
                <a:latin typeface="Avenir Roman" panose="02000503020000020003" pitchFamily="2" charset="0"/>
              </a:rPr>
              <a:t>Currently, only a sliver of pitches are in the sweet spot</a:t>
            </a:r>
          </a:p>
          <a:p>
            <a:pPr lvl="0"/>
            <a:r>
              <a:rPr lang="en-US" sz="1700" dirty="0">
                <a:latin typeface="Avenir Roman" panose="02000503020000020003" pitchFamily="2" charset="0"/>
              </a:rPr>
              <a:t>Pitch simulations show that targeting this range can increase Whiff Probability by a factor of 15%  </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latin typeface="Avenir Roman" panose="02000503020000020003" pitchFamily="2" charset="0"/>
              </a:rPr>
              <a:t>11</a:t>
            </a:fld>
            <a:endParaRPr dirty="0">
              <a:latin typeface="Avenir Roman" panose="02000503020000020003" pitchFamily="2" charset="0"/>
            </a:endParaRPr>
          </a:p>
        </p:txBody>
      </p:sp>
      <p:pic>
        <p:nvPicPr>
          <p:cNvPr id="3" name="Picture 2">
            <a:extLst>
              <a:ext uri="{FF2B5EF4-FFF2-40B4-BE49-F238E27FC236}">
                <a16:creationId xmlns:a16="http://schemas.microsoft.com/office/drawing/2014/main" id="{E855F56A-A9A5-0D45-8748-3A83FA97B639}"/>
              </a:ext>
            </a:extLst>
          </p:cNvPr>
          <p:cNvPicPr>
            <a:picLocks noChangeAspect="1"/>
          </p:cNvPicPr>
          <p:nvPr/>
        </p:nvPicPr>
        <p:blipFill>
          <a:blip r:embed="rId3">
            <a:clrChange>
              <a:clrFrom>
                <a:srgbClr val="F4F4F4"/>
              </a:clrFrom>
              <a:clrTo>
                <a:srgbClr val="F4F4F4">
                  <a:alpha val="0"/>
                </a:srgbClr>
              </a:clrTo>
            </a:clrChange>
            <a:grayscl/>
          </a:blip>
          <a:stretch>
            <a:fillRect/>
          </a:stretch>
        </p:blipFill>
        <p:spPr>
          <a:xfrm>
            <a:off x="5509817" y="1358268"/>
            <a:ext cx="3124200" cy="1892300"/>
          </a:xfrm>
          <a:prstGeom prst="rect">
            <a:avLst/>
          </a:prstGeom>
        </p:spPr>
      </p:pic>
      <p:sp>
        <p:nvSpPr>
          <p:cNvPr id="4" name="TextBox 3">
            <a:extLst>
              <a:ext uri="{FF2B5EF4-FFF2-40B4-BE49-F238E27FC236}">
                <a16:creationId xmlns:a16="http://schemas.microsoft.com/office/drawing/2014/main" id="{37F4BD6A-6BA5-A842-B2C2-563BC75551DB}"/>
              </a:ext>
            </a:extLst>
          </p:cNvPr>
          <p:cNvSpPr txBox="1"/>
          <p:nvPr/>
        </p:nvSpPr>
        <p:spPr>
          <a:xfrm>
            <a:off x="5741847" y="1238344"/>
            <a:ext cx="2660139" cy="276999"/>
          </a:xfrm>
          <a:prstGeom prst="rect">
            <a:avLst/>
          </a:prstGeom>
          <a:noFill/>
        </p:spPr>
        <p:txBody>
          <a:bodyPr wrap="square" rtlCol="0">
            <a:spAutoFit/>
          </a:bodyPr>
          <a:lstStyle/>
          <a:p>
            <a:pPr algn="ctr"/>
            <a:r>
              <a:rPr lang="en-US" sz="1200" dirty="0">
                <a:latin typeface="Avenir Roman" panose="02000503020000020003" pitchFamily="2" charset="0"/>
              </a:rPr>
              <a:t>Distribution of Plate Height Values</a:t>
            </a:r>
          </a:p>
        </p:txBody>
      </p:sp>
      <p:sp>
        <p:nvSpPr>
          <p:cNvPr id="13" name="TextBox 12">
            <a:extLst>
              <a:ext uri="{FF2B5EF4-FFF2-40B4-BE49-F238E27FC236}">
                <a16:creationId xmlns:a16="http://schemas.microsoft.com/office/drawing/2014/main" id="{BE86CF97-6285-A74C-9A6C-EAF99344D34A}"/>
              </a:ext>
            </a:extLst>
          </p:cNvPr>
          <p:cNvSpPr txBox="1"/>
          <p:nvPr/>
        </p:nvSpPr>
        <p:spPr>
          <a:xfrm>
            <a:off x="5786098" y="3128328"/>
            <a:ext cx="2660139" cy="261610"/>
          </a:xfrm>
          <a:prstGeom prst="rect">
            <a:avLst/>
          </a:prstGeom>
          <a:noFill/>
        </p:spPr>
        <p:txBody>
          <a:bodyPr wrap="square" rtlCol="0">
            <a:spAutoFit/>
          </a:bodyPr>
          <a:lstStyle/>
          <a:p>
            <a:pPr algn="ctr"/>
            <a:r>
              <a:rPr lang="en-US" sz="1050" dirty="0">
                <a:latin typeface="Avenir Roman" panose="02000503020000020003" pitchFamily="2" charset="0"/>
              </a:rPr>
              <a:t>Plate Height (feet)</a:t>
            </a:r>
          </a:p>
        </p:txBody>
      </p:sp>
      <p:sp>
        <p:nvSpPr>
          <p:cNvPr id="14" name="TextBox 13">
            <a:extLst>
              <a:ext uri="{FF2B5EF4-FFF2-40B4-BE49-F238E27FC236}">
                <a16:creationId xmlns:a16="http://schemas.microsoft.com/office/drawing/2014/main" id="{BE1AD840-E13E-D849-8BF1-9E9CEFE12E2E}"/>
              </a:ext>
            </a:extLst>
          </p:cNvPr>
          <p:cNvSpPr txBox="1"/>
          <p:nvPr/>
        </p:nvSpPr>
        <p:spPr>
          <a:xfrm rot="16200000">
            <a:off x="4589653" y="2104363"/>
            <a:ext cx="1568704" cy="400110"/>
          </a:xfrm>
          <a:prstGeom prst="rect">
            <a:avLst/>
          </a:prstGeom>
          <a:noFill/>
        </p:spPr>
        <p:txBody>
          <a:bodyPr wrap="square" rtlCol="0">
            <a:spAutoFit/>
          </a:bodyPr>
          <a:lstStyle/>
          <a:p>
            <a:pPr algn="ctr"/>
            <a:r>
              <a:rPr lang="en-US" sz="1000" dirty="0">
                <a:latin typeface="Avenir Roman" panose="02000503020000020003" pitchFamily="2" charset="0"/>
              </a:rPr>
              <a:t>Number of Pitches Thrown</a:t>
            </a:r>
          </a:p>
        </p:txBody>
      </p:sp>
      <p:cxnSp>
        <p:nvCxnSpPr>
          <p:cNvPr id="6" name="Straight Arrow Connector 5">
            <a:extLst>
              <a:ext uri="{FF2B5EF4-FFF2-40B4-BE49-F238E27FC236}">
                <a16:creationId xmlns:a16="http://schemas.microsoft.com/office/drawing/2014/main" id="{5119A6EB-91E2-444A-B697-AF6FACAC64D2}"/>
              </a:ext>
            </a:extLst>
          </p:cNvPr>
          <p:cNvCxnSpPr/>
          <p:nvPr/>
        </p:nvCxnSpPr>
        <p:spPr>
          <a:xfrm flipH="1">
            <a:off x="6683188" y="1875865"/>
            <a:ext cx="988359" cy="428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B9B362-EAA9-7F4E-AAC3-A1BAD99A9F06}"/>
              </a:ext>
            </a:extLst>
          </p:cNvPr>
          <p:cNvSpPr txBox="1"/>
          <p:nvPr/>
        </p:nvSpPr>
        <p:spPr>
          <a:xfrm>
            <a:off x="7516975" y="1612850"/>
            <a:ext cx="980878" cy="415498"/>
          </a:xfrm>
          <a:prstGeom prst="rect">
            <a:avLst/>
          </a:prstGeom>
          <a:noFill/>
        </p:spPr>
        <p:txBody>
          <a:bodyPr wrap="square" rtlCol="0">
            <a:spAutoFit/>
          </a:bodyPr>
          <a:lstStyle/>
          <a:p>
            <a:pPr algn="ctr"/>
            <a:r>
              <a:rPr lang="en-US" sz="1050" dirty="0">
                <a:latin typeface="Avenir Roman" panose="02000503020000020003" pitchFamily="2" charset="0"/>
              </a:rPr>
              <a:t>The Sweet Spot</a:t>
            </a:r>
          </a:p>
        </p:txBody>
      </p:sp>
      <p:graphicFrame>
        <p:nvGraphicFramePr>
          <p:cNvPr id="20" name="Table 19">
            <a:extLst>
              <a:ext uri="{FF2B5EF4-FFF2-40B4-BE49-F238E27FC236}">
                <a16:creationId xmlns:a16="http://schemas.microsoft.com/office/drawing/2014/main" id="{14AC4E55-D0B5-D042-BE78-CCD655CF0DC4}"/>
              </a:ext>
            </a:extLst>
          </p:cNvPr>
          <p:cNvGraphicFramePr>
            <a:graphicFrameLocks noGrp="1"/>
          </p:cNvGraphicFramePr>
          <p:nvPr>
            <p:extLst>
              <p:ext uri="{D42A27DB-BD31-4B8C-83A1-F6EECF244321}">
                <p14:modId xmlns:p14="http://schemas.microsoft.com/office/powerpoint/2010/main" val="3302377483"/>
              </p:ext>
            </p:extLst>
          </p:nvPr>
        </p:nvGraphicFramePr>
        <p:xfrm>
          <a:off x="5336626" y="3500858"/>
          <a:ext cx="3470580" cy="1270372"/>
        </p:xfrm>
        <a:graphic>
          <a:graphicData uri="http://schemas.openxmlformats.org/drawingml/2006/table">
            <a:tbl>
              <a:tblPr firstRow="1" bandRow="1">
                <a:tableStyleId>{3B4B98B0-60AC-42C2-AFA5-B58CD77FA1E5}</a:tableStyleId>
              </a:tblPr>
              <a:tblGrid>
                <a:gridCol w="653783">
                  <a:extLst>
                    <a:ext uri="{9D8B030D-6E8A-4147-A177-3AD203B41FA5}">
                      <a16:colId xmlns:a16="http://schemas.microsoft.com/office/drawing/2014/main" val="2929134544"/>
                    </a:ext>
                  </a:extLst>
                </a:gridCol>
                <a:gridCol w="503077">
                  <a:extLst>
                    <a:ext uri="{9D8B030D-6E8A-4147-A177-3AD203B41FA5}">
                      <a16:colId xmlns:a16="http://schemas.microsoft.com/office/drawing/2014/main" val="2270571776"/>
                    </a:ext>
                  </a:extLst>
                </a:gridCol>
                <a:gridCol w="578430">
                  <a:extLst>
                    <a:ext uri="{9D8B030D-6E8A-4147-A177-3AD203B41FA5}">
                      <a16:colId xmlns:a16="http://schemas.microsoft.com/office/drawing/2014/main" val="2586896459"/>
                    </a:ext>
                  </a:extLst>
                </a:gridCol>
                <a:gridCol w="578430">
                  <a:extLst>
                    <a:ext uri="{9D8B030D-6E8A-4147-A177-3AD203B41FA5}">
                      <a16:colId xmlns:a16="http://schemas.microsoft.com/office/drawing/2014/main" val="3888578387"/>
                    </a:ext>
                  </a:extLst>
                </a:gridCol>
                <a:gridCol w="578430">
                  <a:extLst>
                    <a:ext uri="{9D8B030D-6E8A-4147-A177-3AD203B41FA5}">
                      <a16:colId xmlns:a16="http://schemas.microsoft.com/office/drawing/2014/main" val="3716251112"/>
                    </a:ext>
                  </a:extLst>
                </a:gridCol>
                <a:gridCol w="578430">
                  <a:extLst>
                    <a:ext uri="{9D8B030D-6E8A-4147-A177-3AD203B41FA5}">
                      <a16:colId xmlns:a16="http://schemas.microsoft.com/office/drawing/2014/main" val="2923172836"/>
                    </a:ext>
                  </a:extLst>
                </a:gridCol>
              </a:tblGrid>
              <a:tr h="317593">
                <a:tc gridSpan="6">
                  <a:txBody>
                    <a:bodyPr/>
                    <a:lstStyle/>
                    <a:p>
                      <a:pPr algn="ctr"/>
                      <a:r>
                        <a:rPr lang="en-US" sz="1200" b="0" dirty="0">
                          <a:latin typeface="Avenir Roman" panose="02000503020000020003" pitchFamily="2" charset="0"/>
                        </a:rPr>
                        <a:t>Whiff Rate Before vs After Change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4053624"/>
                  </a:ext>
                </a:extLst>
              </a:tr>
              <a:tr h="317593">
                <a:tc>
                  <a:txBody>
                    <a:bodyPr/>
                    <a:lstStyle/>
                    <a:p>
                      <a:pPr algn="ctr"/>
                      <a:r>
                        <a:rPr lang="en-US" sz="1200" dirty="0">
                          <a:latin typeface="Avenir Roman" panose="02000503020000020003" pitchFamily="2" charset="0"/>
                        </a:rPr>
                        <a:t>Before</a:t>
                      </a:r>
                    </a:p>
                  </a:txBody>
                  <a:tcPr/>
                </a:tc>
                <a:tc>
                  <a:txBody>
                    <a:bodyPr/>
                    <a:lstStyle/>
                    <a:p>
                      <a:pPr algn="ctr"/>
                      <a:r>
                        <a:rPr lang="en-US" sz="1000" dirty="0">
                          <a:latin typeface="Avenir Roman" panose="02000503020000020003" pitchFamily="2" charset="0"/>
                        </a:rPr>
                        <a:t>10%</a:t>
                      </a:r>
                    </a:p>
                  </a:txBody>
                  <a:tcPr/>
                </a:tc>
                <a:tc>
                  <a:txBody>
                    <a:bodyPr/>
                    <a:lstStyle/>
                    <a:p>
                      <a:pPr algn="ctr"/>
                      <a:r>
                        <a:rPr lang="en-US" sz="1000" dirty="0">
                          <a:latin typeface="Avenir Roman" panose="02000503020000020003" pitchFamily="2" charset="0"/>
                        </a:rPr>
                        <a:t>20%</a:t>
                      </a:r>
                    </a:p>
                  </a:txBody>
                  <a:tcPr/>
                </a:tc>
                <a:tc>
                  <a:txBody>
                    <a:bodyPr/>
                    <a:lstStyle/>
                    <a:p>
                      <a:pPr algn="ctr"/>
                      <a:r>
                        <a:rPr lang="en-US" sz="1000" dirty="0">
                          <a:latin typeface="Avenir Roman" panose="02000503020000020003" pitchFamily="2" charset="0"/>
                        </a:rPr>
                        <a:t>30%</a:t>
                      </a:r>
                    </a:p>
                  </a:txBody>
                  <a:tcPr/>
                </a:tc>
                <a:tc>
                  <a:txBody>
                    <a:bodyPr/>
                    <a:lstStyle/>
                    <a:p>
                      <a:pPr algn="ctr"/>
                      <a:r>
                        <a:rPr lang="en-US" sz="1000" dirty="0">
                          <a:latin typeface="Avenir Roman" panose="02000503020000020003" pitchFamily="2" charset="0"/>
                        </a:rPr>
                        <a:t>40%</a:t>
                      </a:r>
                    </a:p>
                  </a:txBody>
                  <a:tcPr/>
                </a:tc>
                <a:tc>
                  <a:txBody>
                    <a:bodyPr/>
                    <a:lstStyle/>
                    <a:p>
                      <a:pPr algn="ctr"/>
                      <a:r>
                        <a:rPr lang="en-US" sz="1000" dirty="0">
                          <a:latin typeface="Avenir Roman" panose="02000503020000020003" pitchFamily="2" charset="0"/>
                        </a:rPr>
                        <a:t>50%</a:t>
                      </a:r>
                    </a:p>
                  </a:txBody>
                  <a:tcPr/>
                </a:tc>
                <a:extLst>
                  <a:ext uri="{0D108BD9-81ED-4DB2-BD59-A6C34878D82A}">
                    <a16:rowId xmlns:a16="http://schemas.microsoft.com/office/drawing/2014/main" val="933064749"/>
                  </a:ext>
                </a:extLst>
              </a:tr>
              <a:tr h="317593">
                <a:tc>
                  <a:txBody>
                    <a:bodyPr/>
                    <a:lstStyle/>
                    <a:p>
                      <a:pPr algn="ctr"/>
                      <a:r>
                        <a:rPr lang="en-US" sz="1200" dirty="0">
                          <a:latin typeface="Avenir Roman" panose="02000503020000020003" pitchFamily="2" charset="0"/>
                        </a:rPr>
                        <a:t>After</a:t>
                      </a:r>
                    </a:p>
                  </a:txBody>
                  <a:tcPr/>
                </a:tc>
                <a:tc>
                  <a:txBody>
                    <a:bodyPr/>
                    <a:lstStyle/>
                    <a:p>
                      <a:pPr algn="ctr"/>
                      <a:r>
                        <a:rPr lang="en-US" sz="1000" dirty="0">
                          <a:latin typeface="Avenir Roman" panose="02000503020000020003" pitchFamily="2" charset="0"/>
                        </a:rPr>
                        <a:t>12%</a:t>
                      </a:r>
                    </a:p>
                  </a:txBody>
                  <a:tcPr/>
                </a:tc>
                <a:tc>
                  <a:txBody>
                    <a:bodyPr/>
                    <a:lstStyle/>
                    <a:p>
                      <a:pPr algn="ctr"/>
                      <a:r>
                        <a:rPr lang="en-US" sz="1000" dirty="0">
                          <a:latin typeface="Avenir Roman" panose="02000503020000020003" pitchFamily="2" charset="0"/>
                        </a:rPr>
                        <a:t>23%</a:t>
                      </a:r>
                    </a:p>
                  </a:txBody>
                  <a:tcPr/>
                </a:tc>
                <a:tc>
                  <a:txBody>
                    <a:bodyPr/>
                    <a:lstStyle/>
                    <a:p>
                      <a:pPr algn="ctr"/>
                      <a:r>
                        <a:rPr lang="en-US" sz="1000" dirty="0">
                          <a:latin typeface="Avenir Roman" panose="02000503020000020003" pitchFamily="2" charset="0"/>
                        </a:rPr>
                        <a:t>35%</a:t>
                      </a:r>
                    </a:p>
                  </a:txBody>
                  <a:tcPr/>
                </a:tc>
                <a:tc>
                  <a:txBody>
                    <a:bodyPr/>
                    <a:lstStyle/>
                    <a:p>
                      <a:pPr algn="ctr"/>
                      <a:r>
                        <a:rPr lang="en-US" sz="1000" dirty="0">
                          <a:latin typeface="Avenir Roman" panose="02000503020000020003" pitchFamily="2" charset="0"/>
                        </a:rPr>
                        <a:t>46%</a:t>
                      </a:r>
                    </a:p>
                  </a:txBody>
                  <a:tcPr/>
                </a:tc>
                <a:tc>
                  <a:txBody>
                    <a:bodyPr/>
                    <a:lstStyle/>
                    <a:p>
                      <a:pPr algn="ctr"/>
                      <a:r>
                        <a:rPr lang="en-US" sz="1000" dirty="0">
                          <a:latin typeface="Avenir Roman" panose="02000503020000020003" pitchFamily="2" charset="0"/>
                        </a:rPr>
                        <a:t>58%</a:t>
                      </a:r>
                    </a:p>
                  </a:txBody>
                  <a:tcPr/>
                </a:tc>
                <a:extLst>
                  <a:ext uri="{0D108BD9-81ED-4DB2-BD59-A6C34878D82A}">
                    <a16:rowId xmlns:a16="http://schemas.microsoft.com/office/drawing/2014/main" val="612382110"/>
                  </a:ext>
                </a:extLst>
              </a:tr>
              <a:tr h="317593">
                <a:tc>
                  <a:txBody>
                    <a:bodyPr/>
                    <a:lstStyle/>
                    <a:p>
                      <a:pPr algn="ctr"/>
                      <a:r>
                        <a:rPr lang="en-US" sz="1200" dirty="0">
                          <a:latin typeface="Avenir Roman" panose="02000503020000020003" pitchFamily="2" charset="0"/>
                        </a:rPr>
                        <a:t>3 yrs</a:t>
                      </a:r>
                    </a:p>
                  </a:txBody>
                  <a:tcPr/>
                </a:tc>
                <a:tc>
                  <a:txBody>
                    <a:bodyPr/>
                    <a:lstStyle/>
                    <a:p>
                      <a:pPr algn="ctr"/>
                      <a:r>
                        <a:rPr lang="en-US" sz="1000" dirty="0">
                          <a:latin typeface="Avenir Roman" panose="02000503020000020003" pitchFamily="2" charset="0"/>
                        </a:rPr>
                        <a:t>15%</a:t>
                      </a:r>
                    </a:p>
                  </a:txBody>
                  <a:tcPr/>
                </a:tc>
                <a:tc>
                  <a:txBody>
                    <a:bodyPr/>
                    <a:lstStyle/>
                    <a:p>
                      <a:pPr algn="ctr"/>
                      <a:r>
                        <a:rPr lang="en-US" sz="1000" dirty="0">
                          <a:latin typeface="Avenir Roman" panose="02000503020000020003" pitchFamily="2" charset="0"/>
                        </a:rPr>
                        <a:t>30%</a:t>
                      </a:r>
                    </a:p>
                  </a:txBody>
                  <a:tcPr/>
                </a:tc>
                <a:tc>
                  <a:txBody>
                    <a:bodyPr/>
                    <a:lstStyle/>
                    <a:p>
                      <a:pPr algn="ctr"/>
                      <a:r>
                        <a:rPr lang="en-US" sz="1000" dirty="0">
                          <a:latin typeface="Avenir Roman" panose="02000503020000020003" pitchFamily="2" charset="0"/>
                        </a:rPr>
                        <a:t>46%</a:t>
                      </a:r>
                    </a:p>
                  </a:txBody>
                  <a:tcPr/>
                </a:tc>
                <a:tc>
                  <a:txBody>
                    <a:bodyPr/>
                    <a:lstStyle/>
                    <a:p>
                      <a:pPr algn="ctr"/>
                      <a:r>
                        <a:rPr lang="en-US" sz="1000" dirty="0">
                          <a:latin typeface="Avenir Roman" panose="02000503020000020003" pitchFamily="2" charset="0"/>
                        </a:rPr>
                        <a:t>-</a:t>
                      </a:r>
                    </a:p>
                  </a:txBody>
                  <a:tcPr/>
                </a:tc>
                <a:tc>
                  <a:txBody>
                    <a:bodyPr/>
                    <a:lstStyle/>
                    <a:p>
                      <a:pPr algn="ctr"/>
                      <a:r>
                        <a:rPr lang="en-US" sz="1000" dirty="0">
                          <a:latin typeface="Avenir Roman" panose="02000503020000020003" pitchFamily="2" charset="0"/>
                        </a:rPr>
                        <a:t>-</a:t>
                      </a:r>
                    </a:p>
                  </a:txBody>
                  <a:tcPr/>
                </a:tc>
                <a:extLst>
                  <a:ext uri="{0D108BD9-81ED-4DB2-BD59-A6C34878D82A}">
                    <a16:rowId xmlns:a16="http://schemas.microsoft.com/office/drawing/2014/main" val="3529326027"/>
                  </a:ext>
                </a:extLst>
              </a:tr>
            </a:tbl>
          </a:graphicData>
        </a:graphic>
      </p:graphicFrame>
      <p:pic>
        <p:nvPicPr>
          <p:cNvPr id="19" name="Picture 18">
            <a:hlinkClick r:id="rId4" action="ppaction://hlinksldjump"/>
            <a:extLst>
              <a:ext uri="{FF2B5EF4-FFF2-40B4-BE49-F238E27FC236}">
                <a16:creationId xmlns:a16="http://schemas.microsoft.com/office/drawing/2014/main" id="{911CD9EF-3A8E-0D4E-88EA-5DECA6AF0BBE}"/>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63980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Plate Side</a:t>
            </a:r>
            <a:endParaRPr dirty="0">
              <a:highlight>
                <a:srgbClr val="FFCD00"/>
              </a:highlight>
              <a:latin typeface="Avenir Roman" panose="02000503020000020003" pitchFamily="2" charset="0"/>
            </a:endParaRPr>
          </a:p>
        </p:txBody>
      </p:sp>
      <p:sp>
        <p:nvSpPr>
          <p:cNvPr id="125" name="Google Shape;125;p17"/>
          <p:cNvSpPr txBox="1">
            <a:spLocks noGrp="1"/>
          </p:cNvSpPr>
          <p:nvPr>
            <p:ph type="body" idx="1"/>
          </p:nvPr>
        </p:nvSpPr>
        <p:spPr>
          <a:xfrm>
            <a:off x="719419" y="1475270"/>
            <a:ext cx="8127510"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Right-handed batters: Whiff Probability peaks when Plate Side is between -0.5 and 1.1 feet</a:t>
            </a:r>
          </a:p>
          <a:p>
            <a:pPr lvl="0"/>
            <a:r>
              <a:rPr lang="en-US" sz="1400" dirty="0">
                <a:latin typeface="Avenir Roman" panose="02000503020000020003" pitchFamily="2" charset="0"/>
              </a:rPr>
              <a:t>Left-handed batters: Whiff Probability peaks when Plate Side is between 0.25 and 1.25 feet</a:t>
            </a:r>
          </a:p>
          <a:p>
            <a:pPr lvl="0"/>
            <a:r>
              <a:rPr lang="en-US" sz="1400" dirty="0">
                <a:latin typeface="Avenir Roman" panose="02000503020000020003" pitchFamily="2" charset="0"/>
              </a:rPr>
              <a:t>Pitching in the sweet spot is expected to increase Whiff Probability by x13%</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12</a:t>
            </a:fld>
            <a:endParaRPr dirty="0">
              <a:latin typeface="Avenir Roman" panose="02000503020000020003" pitchFamily="2" charset="0"/>
            </a:endParaRPr>
          </a:p>
        </p:txBody>
      </p:sp>
      <p:grpSp>
        <p:nvGrpSpPr>
          <p:cNvPr id="10" name="Group 9">
            <a:extLst>
              <a:ext uri="{FF2B5EF4-FFF2-40B4-BE49-F238E27FC236}">
                <a16:creationId xmlns:a16="http://schemas.microsoft.com/office/drawing/2014/main" id="{D38BAFF7-77F2-9F45-877A-D7F271105902}"/>
              </a:ext>
            </a:extLst>
          </p:cNvPr>
          <p:cNvGrpSpPr/>
          <p:nvPr/>
        </p:nvGrpSpPr>
        <p:grpSpPr>
          <a:xfrm>
            <a:off x="1381250" y="2940355"/>
            <a:ext cx="2862524" cy="1656389"/>
            <a:chOff x="546764" y="3123893"/>
            <a:chExt cx="3065922" cy="1933388"/>
          </a:xfrm>
        </p:grpSpPr>
        <p:pic>
          <p:nvPicPr>
            <p:cNvPr id="8" name="Picture 7">
              <a:extLst>
                <a:ext uri="{FF2B5EF4-FFF2-40B4-BE49-F238E27FC236}">
                  <a16:creationId xmlns:a16="http://schemas.microsoft.com/office/drawing/2014/main" id="{027E7EC8-CB99-F646-A2D6-25B084529755}"/>
                </a:ext>
              </a:extLst>
            </p:cNvPr>
            <p:cNvPicPr>
              <a:picLocks noChangeAspect="1"/>
            </p:cNvPicPr>
            <p:nvPr/>
          </p:nvPicPr>
          <p:blipFill>
            <a:blip r:embed="rId3">
              <a:clrChange>
                <a:clrFrom>
                  <a:srgbClr val="F4F4F4"/>
                </a:clrFrom>
                <a:clrTo>
                  <a:srgbClr val="F4F4F4">
                    <a:alpha val="0"/>
                  </a:srgbClr>
                </a:clrTo>
              </a:clrChange>
            </a:blip>
            <a:stretch>
              <a:fillRect/>
            </a:stretch>
          </p:blipFill>
          <p:spPr>
            <a:xfrm>
              <a:off x="822024" y="3264537"/>
              <a:ext cx="2758345" cy="1623864"/>
            </a:xfrm>
            <a:prstGeom prst="rect">
              <a:avLst/>
            </a:prstGeom>
          </p:spPr>
        </p:pic>
        <p:grpSp>
          <p:nvGrpSpPr>
            <p:cNvPr id="2" name="Group 1">
              <a:extLst>
                <a:ext uri="{FF2B5EF4-FFF2-40B4-BE49-F238E27FC236}">
                  <a16:creationId xmlns:a16="http://schemas.microsoft.com/office/drawing/2014/main" id="{6CB53E03-7356-CF44-8DC8-C746D39D8313}"/>
                </a:ext>
              </a:extLst>
            </p:cNvPr>
            <p:cNvGrpSpPr/>
            <p:nvPr/>
          </p:nvGrpSpPr>
          <p:grpSpPr>
            <a:xfrm>
              <a:off x="546764" y="3123893"/>
              <a:ext cx="3065922" cy="1933388"/>
              <a:chOff x="5173950" y="1181494"/>
              <a:chExt cx="3323903" cy="2258096"/>
            </a:xfrm>
          </p:grpSpPr>
          <p:sp>
            <p:nvSpPr>
              <p:cNvPr id="4" name="TextBox 3">
                <a:extLst>
                  <a:ext uri="{FF2B5EF4-FFF2-40B4-BE49-F238E27FC236}">
                    <a16:creationId xmlns:a16="http://schemas.microsoft.com/office/drawing/2014/main" id="{37F4BD6A-6BA5-A842-B2C2-563BC75551DB}"/>
                  </a:ext>
                </a:extLst>
              </p:cNvPr>
              <p:cNvSpPr txBox="1"/>
              <p:nvPr/>
            </p:nvSpPr>
            <p:spPr>
              <a:xfrm>
                <a:off x="5206268" y="1181494"/>
                <a:ext cx="3290633" cy="356644"/>
              </a:xfrm>
              <a:prstGeom prst="rect">
                <a:avLst/>
              </a:prstGeom>
              <a:noFill/>
            </p:spPr>
            <p:txBody>
              <a:bodyPr wrap="square" rtlCol="0">
                <a:spAutoFit/>
              </a:bodyPr>
              <a:lstStyle/>
              <a:p>
                <a:pPr algn="ctr"/>
                <a:r>
                  <a:rPr lang="en-US" sz="1100" dirty="0">
                    <a:latin typeface="Avenir Roman" panose="02000503020000020003" pitchFamily="2" charset="0"/>
                  </a:rPr>
                  <a:t>Distribution of Plate Side Values, Righties</a:t>
                </a:r>
              </a:p>
            </p:txBody>
          </p:sp>
          <p:sp>
            <p:nvSpPr>
              <p:cNvPr id="13" name="TextBox 12">
                <a:extLst>
                  <a:ext uri="{FF2B5EF4-FFF2-40B4-BE49-F238E27FC236}">
                    <a16:creationId xmlns:a16="http://schemas.microsoft.com/office/drawing/2014/main" id="{BE86CF97-6285-A74C-9A6C-EAF99344D34A}"/>
                  </a:ext>
                </a:extLst>
              </p:cNvPr>
              <p:cNvSpPr txBox="1"/>
              <p:nvPr/>
            </p:nvSpPr>
            <p:spPr>
              <a:xfrm>
                <a:off x="5637524" y="3143029"/>
                <a:ext cx="2660139" cy="296561"/>
              </a:xfrm>
              <a:prstGeom prst="rect">
                <a:avLst/>
              </a:prstGeom>
              <a:noFill/>
            </p:spPr>
            <p:txBody>
              <a:bodyPr wrap="square" rtlCol="0">
                <a:spAutoFit/>
              </a:bodyPr>
              <a:lstStyle/>
              <a:p>
                <a:pPr algn="ctr"/>
                <a:r>
                  <a:rPr lang="en-US" sz="1050" dirty="0">
                    <a:latin typeface="Avenir Roman" panose="02000503020000020003" pitchFamily="2" charset="0"/>
                  </a:rPr>
                  <a:t>Plate Side (feet)</a:t>
                </a:r>
              </a:p>
            </p:txBody>
          </p:sp>
          <p:sp>
            <p:nvSpPr>
              <p:cNvPr id="14" name="TextBox 13">
                <a:extLst>
                  <a:ext uri="{FF2B5EF4-FFF2-40B4-BE49-F238E27FC236}">
                    <a16:creationId xmlns:a16="http://schemas.microsoft.com/office/drawing/2014/main" id="{BE1AD840-E13E-D849-8BF1-9E9CEFE12E2E}"/>
                  </a:ext>
                </a:extLst>
              </p:cNvPr>
              <p:cNvSpPr txBox="1"/>
              <p:nvPr/>
            </p:nvSpPr>
            <p:spPr>
              <a:xfrm rot="16200000">
                <a:off x="4589653" y="2104363"/>
                <a:ext cx="1568704" cy="400110"/>
              </a:xfrm>
              <a:prstGeom prst="rect">
                <a:avLst/>
              </a:prstGeom>
              <a:noFill/>
            </p:spPr>
            <p:txBody>
              <a:bodyPr wrap="square" rtlCol="0">
                <a:spAutoFit/>
              </a:bodyPr>
              <a:lstStyle/>
              <a:p>
                <a:pPr algn="ctr"/>
                <a:r>
                  <a:rPr lang="en-US" sz="1000" dirty="0">
                    <a:latin typeface="Avenir Roman" panose="02000503020000020003" pitchFamily="2" charset="0"/>
                  </a:rPr>
                  <a:t>Number of Pitches Thrown</a:t>
                </a:r>
              </a:p>
            </p:txBody>
          </p:sp>
          <p:cxnSp>
            <p:nvCxnSpPr>
              <p:cNvPr id="6" name="Straight Arrow Connector 5">
                <a:extLst>
                  <a:ext uri="{FF2B5EF4-FFF2-40B4-BE49-F238E27FC236}">
                    <a16:creationId xmlns:a16="http://schemas.microsoft.com/office/drawing/2014/main" id="{5119A6EB-91E2-444A-B697-AF6FACAC64D2}"/>
                  </a:ext>
                </a:extLst>
              </p:cNvPr>
              <p:cNvCxnSpPr>
                <a:cxnSpLocks/>
              </p:cNvCxnSpPr>
              <p:nvPr/>
            </p:nvCxnSpPr>
            <p:spPr>
              <a:xfrm flipH="1">
                <a:off x="6913747" y="1875865"/>
                <a:ext cx="757801" cy="41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B9B362-EAA9-7F4E-AAC3-A1BAD99A9F06}"/>
                  </a:ext>
                </a:extLst>
              </p:cNvPr>
              <p:cNvSpPr txBox="1"/>
              <p:nvPr/>
            </p:nvSpPr>
            <p:spPr>
              <a:xfrm>
                <a:off x="7516975" y="1612850"/>
                <a:ext cx="980878" cy="415498"/>
              </a:xfrm>
              <a:prstGeom prst="rect">
                <a:avLst/>
              </a:prstGeom>
              <a:noFill/>
            </p:spPr>
            <p:txBody>
              <a:bodyPr wrap="square" rtlCol="0">
                <a:spAutoFit/>
              </a:bodyPr>
              <a:lstStyle/>
              <a:p>
                <a:pPr algn="ctr"/>
                <a:r>
                  <a:rPr lang="en-US" sz="1050" dirty="0">
                    <a:latin typeface="Avenir Roman" panose="02000503020000020003" pitchFamily="2" charset="0"/>
                  </a:rPr>
                  <a:t>The Sweet Spot</a:t>
                </a:r>
              </a:p>
            </p:txBody>
          </p:sp>
        </p:grpSp>
      </p:grpSp>
      <p:grpSp>
        <p:nvGrpSpPr>
          <p:cNvPr id="15" name="Group 14">
            <a:extLst>
              <a:ext uri="{FF2B5EF4-FFF2-40B4-BE49-F238E27FC236}">
                <a16:creationId xmlns:a16="http://schemas.microsoft.com/office/drawing/2014/main" id="{2E16DCC3-4644-FD48-834A-4885327F14C8}"/>
              </a:ext>
            </a:extLst>
          </p:cNvPr>
          <p:cNvGrpSpPr/>
          <p:nvPr/>
        </p:nvGrpSpPr>
        <p:grpSpPr>
          <a:xfrm>
            <a:off x="5225101" y="2923497"/>
            <a:ext cx="3006652" cy="1681120"/>
            <a:chOff x="3649642" y="3124702"/>
            <a:chExt cx="3172486" cy="1933388"/>
          </a:xfrm>
        </p:grpSpPr>
        <p:pic>
          <p:nvPicPr>
            <p:cNvPr id="11" name="Picture 10">
              <a:extLst>
                <a:ext uri="{FF2B5EF4-FFF2-40B4-BE49-F238E27FC236}">
                  <a16:creationId xmlns:a16="http://schemas.microsoft.com/office/drawing/2014/main" id="{54127EED-1FAE-E349-8AA5-948545780AB7}"/>
                </a:ext>
              </a:extLst>
            </p:cNvPr>
            <p:cNvPicPr>
              <a:picLocks noChangeAspect="1"/>
            </p:cNvPicPr>
            <p:nvPr/>
          </p:nvPicPr>
          <p:blipFill>
            <a:blip r:embed="rId4">
              <a:clrChange>
                <a:clrFrom>
                  <a:srgbClr val="F4F4F4"/>
                </a:clrFrom>
                <a:clrTo>
                  <a:srgbClr val="F4F4F4">
                    <a:alpha val="0"/>
                  </a:srgbClr>
                </a:clrTo>
              </a:clrChange>
            </a:blip>
            <a:stretch>
              <a:fillRect/>
            </a:stretch>
          </p:blipFill>
          <p:spPr>
            <a:xfrm>
              <a:off x="3945360" y="3276256"/>
              <a:ext cx="2717425" cy="1577860"/>
            </a:xfrm>
            <a:prstGeom prst="rect">
              <a:avLst/>
            </a:prstGeom>
          </p:spPr>
        </p:pic>
        <p:grpSp>
          <p:nvGrpSpPr>
            <p:cNvPr id="24" name="Group 23">
              <a:extLst>
                <a:ext uri="{FF2B5EF4-FFF2-40B4-BE49-F238E27FC236}">
                  <a16:creationId xmlns:a16="http://schemas.microsoft.com/office/drawing/2014/main" id="{10B3CCF3-62F3-D549-ACF7-2B4C4AD22EDF}"/>
                </a:ext>
              </a:extLst>
            </p:cNvPr>
            <p:cNvGrpSpPr/>
            <p:nvPr/>
          </p:nvGrpSpPr>
          <p:grpSpPr>
            <a:xfrm>
              <a:off x="3649642" y="3124702"/>
              <a:ext cx="3172486" cy="1933388"/>
              <a:chOff x="5173950" y="1181494"/>
              <a:chExt cx="3439434" cy="2258096"/>
            </a:xfrm>
          </p:grpSpPr>
          <p:sp>
            <p:nvSpPr>
              <p:cNvPr id="25" name="TextBox 24">
                <a:extLst>
                  <a:ext uri="{FF2B5EF4-FFF2-40B4-BE49-F238E27FC236}">
                    <a16:creationId xmlns:a16="http://schemas.microsoft.com/office/drawing/2014/main" id="{E579DF46-B5D5-6249-B8CA-12BF685483D4}"/>
                  </a:ext>
                </a:extLst>
              </p:cNvPr>
              <p:cNvSpPr txBox="1"/>
              <p:nvPr/>
            </p:nvSpPr>
            <p:spPr>
              <a:xfrm>
                <a:off x="5321799" y="1181494"/>
                <a:ext cx="3291585" cy="337544"/>
              </a:xfrm>
              <a:prstGeom prst="rect">
                <a:avLst/>
              </a:prstGeom>
              <a:noFill/>
            </p:spPr>
            <p:txBody>
              <a:bodyPr wrap="square" rtlCol="0">
                <a:spAutoFit/>
              </a:bodyPr>
              <a:lstStyle/>
              <a:p>
                <a:pPr algn="ctr"/>
                <a:r>
                  <a:rPr lang="en-US" sz="1100" dirty="0">
                    <a:latin typeface="Avenir Roman" panose="02000503020000020003" pitchFamily="2" charset="0"/>
                  </a:rPr>
                  <a:t>Distribution of Plate Side Values, Lefties</a:t>
                </a:r>
              </a:p>
            </p:txBody>
          </p:sp>
          <p:sp>
            <p:nvSpPr>
              <p:cNvPr id="26" name="TextBox 25">
                <a:extLst>
                  <a:ext uri="{FF2B5EF4-FFF2-40B4-BE49-F238E27FC236}">
                    <a16:creationId xmlns:a16="http://schemas.microsoft.com/office/drawing/2014/main" id="{F19DF3B8-B458-2A4F-A070-2EC3A8EF71D1}"/>
                  </a:ext>
                </a:extLst>
              </p:cNvPr>
              <p:cNvSpPr txBox="1"/>
              <p:nvPr/>
            </p:nvSpPr>
            <p:spPr>
              <a:xfrm>
                <a:off x="5637522" y="3143029"/>
                <a:ext cx="2660139" cy="296561"/>
              </a:xfrm>
              <a:prstGeom prst="rect">
                <a:avLst/>
              </a:prstGeom>
              <a:noFill/>
            </p:spPr>
            <p:txBody>
              <a:bodyPr wrap="square" rtlCol="0">
                <a:spAutoFit/>
              </a:bodyPr>
              <a:lstStyle/>
              <a:p>
                <a:pPr algn="ctr"/>
                <a:r>
                  <a:rPr lang="en-US" sz="1050" dirty="0">
                    <a:latin typeface="Avenir Roman" panose="02000503020000020003" pitchFamily="2" charset="0"/>
                  </a:rPr>
                  <a:t>Plate Side (feet)</a:t>
                </a:r>
              </a:p>
            </p:txBody>
          </p:sp>
          <p:sp>
            <p:nvSpPr>
              <p:cNvPr id="27" name="TextBox 26">
                <a:extLst>
                  <a:ext uri="{FF2B5EF4-FFF2-40B4-BE49-F238E27FC236}">
                    <a16:creationId xmlns:a16="http://schemas.microsoft.com/office/drawing/2014/main" id="{FF3E8AD2-0371-5E41-8CCF-B1DC4F743055}"/>
                  </a:ext>
                </a:extLst>
              </p:cNvPr>
              <p:cNvSpPr txBox="1"/>
              <p:nvPr/>
            </p:nvSpPr>
            <p:spPr>
              <a:xfrm rot="16200000">
                <a:off x="4589653" y="2104363"/>
                <a:ext cx="1568704" cy="400110"/>
              </a:xfrm>
              <a:prstGeom prst="rect">
                <a:avLst/>
              </a:prstGeom>
              <a:noFill/>
            </p:spPr>
            <p:txBody>
              <a:bodyPr wrap="square" rtlCol="0">
                <a:spAutoFit/>
              </a:bodyPr>
              <a:lstStyle/>
              <a:p>
                <a:pPr algn="ctr"/>
                <a:r>
                  <a:rPr lang="en-US" sz="1000" dirty="0">
                    <a:latin typeface="Avenir Roman" panose="02000503020000020003" pitchFamily="2" charset="0"/>
                  </a:rPr>
                  <a:t>Number of Pitches Thrown</a:t>
                </a:r>
              </a:p>
            </p:txBody>
          </p:sp>
          <p:cxnSp>
            <p:nvCxnSpPr>
              <p:cNvPr id="28" name="Straight Arrow Connector 27">
                <a:extLst>
                  <a:ext uri="{FF2B5EF4-FFF2-40B4-BE49-F238E27FC236}">
                    <a16:creationId xmlns:a16="http://schemas.microsoft.com/office/drawing/2014/main" id="{C32C9DB6-10F8-D34C-BEC4-D8A33ECA0633}"/>
                  </a:ext>
                </a:extLst>
              </p:cNvPr>
              <p:cNvCxnSpPr>
                <a:cxnSpLocks/>
              </p:cNvCxnSpPr>
              <p:nvPr/>
            </p:nvCxnSpPr>
            <p:spPr>
              <a:xfrm flipH="1">
                <a:off x="7172551" y="1875865"/>
                <a:ext cx="498998" cy="3294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29C81A-E03A-C142-9C3D-E19B57D2831F}"/>
                  </a:ext>
                </a:extLst>
              </p:cNvPr>
              <p:cNvSpPr txBox="1"/>
              <p:nvPr/>
            </p:nvSpPr>
            <p:spPr>
              <a:xfrm>
                <a:off x="7516975" y="1612850"/>
                <a:ext cx="980878" cy="415498"/>
              </a:xfrm>
              <a:prstGeom prst="rect">
                <a:avLst/>
              </a:prstGeom>
              <a:noFill/>
            </p:spPr>
            <p:txBody>
              <a:bodyPr wrap="square" rtlCol="0">
                <a:spAutoFit/>
              </a:bodyPr>
              <a:lstStyle/>
              <a:p>
                <a:pPr algn="ctr"/>
                <a:r>
                  <a:rPr lang="en-US" sz="1050" dirty="0">
                    <a:latin typeface="Avenir Roman" panose="02000503020000020003" pitchFamily="2" charset="0"/>
                  </a:rPr>
                  <a:t>The Sweet Spot</a:t>
                </a:r>
              </a:p>
            </p:txBody>
          </p:sp>
        </p:grpSp>
      </p:grpSp>
      <p:pic>
        <p:nvPicPr>
          <p:cNvPr id="31" name="Picture 30">
            <a:hlinkClick r:id="rId5" action="ppaction://hlinksldjump"/>
            <a:extLst>
              <a:ext uri="{FF2B5EF4-FFF2-40B4-BE49-F238E27FC236}">
                <a16:creationId xmlns:a16="http://schemas.microsoft.com/office/drawing/2014/main" id="{464A8BB1-4645-BA47-AD3D-23A040876A66}"/>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178885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ctrTitle" idx="4294967295"/>
          </p:nvPr>
        </p:nvSpPr>
        <p:spPr>
          <a:xfrm>
            <a:off x="685800" y="3432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highlight>
                  <a:srgbClr val="FFCD00"/>
                </a:highlight>
                <a:latin typeface="Avenir Roman" panose="02000503020000020003" pitchFamily="2" charset="0"/>
              </a:rPr>
              <a:t>x15%</a:t>
            </a:r>
            <a:r>
              <a:rPr lang="en" sz="4800" dirty="0">
                <a:latin typeface="Avenir Roman" panose="02000503020000020003" pitchFamily="2" charset="0"/>
              </a:rPr>
              <a:t> Whiff Probability</a:t>
            </a:r>
            <a:endParaRPr sz="4800" dirty="0">
              <a:latin typeface="Avenir Roman" panose="02000503020000020003" pitchFamily="2" charset="0"/>
            </a:endParaRPr>
          </a:p>
        </p:txBody>
      </p:sp>
      <p:sp>
        <p:nvSpPr>
          <p:cNvPr id="290" name="Google Shape;290;p28"/>
          <p:cNvSpPr txBox="1">
            <a:spLocks noGrp="1"/>
          </p:cNvSpPr>
          <p:nvPr>
            <p:ph type="subTitle" idx="4294967295"/>
          </p:nvPr>
        </p:nvSpPr>
        <p:spPr>
          <a:xfrm>
            <a:off x="685800" y="9541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latin typeface="Avenir Roman" panose="02000503020000020003" pitchFamily="2" charset="0"/>
              </a:rPr>
              <a:t>Through Improving Plate Height pitch location</a:t>
            </a:r>
            <a:endParaRPr sz="1800" dirty="0">
              <a:latin typeface="Avenir Roman" panose="02000503020000020003" pitchFamily="2" charset="0"/>
            </a:endParaRPr>
          </a:p>
        </p:txBody>
      </p:sp>
      <p:sp>
        <p:nvSpPr>
          <p:cNvPr id="291" name="Google Shape;291;p28"/>
          <p:cNvSpPr txBox="1">
            <a:spLocks noGrp="1"/>
          </p:cNvSpPr>
          <p:nvPr>
            <p:ph type="ctrTitle" idx="4294967295"/>
          </p:nvPr>
        </p:nvSpPr>
        <p:spPr>
          <a:xfrm>
            <a:off x="685800" y="29721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highlight>
                  <a:srgbClr val="FFCD00"/>
                </a:highlight>
                <a:latin typeface="Avenir Roman" panose="02000503020000020003" pitchFamily="2" charset="0"/>
              </a:rPr>
              <a:t>Combined: x25% Improvement</a:t>
            </a:r>
            <a:endParaRPr sz="4000" dirty="0">
              <a:latin typeface="Avenir Roman" panose="02000503020000020003" pitchFamily="2" charset="0"/>
            </a:endParaRPr>
          </a:p>
        </p:txBody>
      </p:sp>
      <p:sp>
        <p:nvSpPr>
          <p:cNvPr id="292" name="Google Shape;292;p28"/>
          <p:cNvSpPr txBox="1">
            <a:spLocks noGrp="1"/>
          </p:cNvSpPr>
          <p:nvPr>
            <p:ph type="subTitle" idx="4294967295"/>
          </p:nvPr>
        </p:nvSpPr>
        <p:spPr>
          <a:xfrm>
            <a:off x="685800" y="35830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dirty="0">
                <a:latin typeface="Avenir Roman" panose="02000503020000020003" pitchFamily="2" charset="0"/>
              </a:rPr>
              <a:t>Adjusted for </a:t>
            </a:r>
            <a:r>
              <a:rPr lang="en-US" sz="1600" dirty="0">
                <a:latin typeface="Avenir Roman" panose="02000503020000020003" pitchFamily="2" charset="0"/>
              </a:rPr>
              <a:t>cannibalization</a:t>
            </a:r>
            <a:r>
              <a:rPr lang="en" sz="1600" dirty="0">
                <a:latin typeface="Avenir Roman" panose="02000503020000020003" pitchFamily="2" charset="0"/>
              </a:rPr>
              <a:t> – a 11% avg Whiff Probability turns into a 13.75%</a:t>
            </a:r>
            <a:endParaRPr sz="1600" dirty="0">
              <a:latin typeface="Avenir Roman" panose="02000503020000020003" pitchFamily="2" charset="0"/>
            </a:endParaRPr>
          </a:p>
        </p:txBody>
      </p:sp>
      <p:sp>
        <p:nvSpPr>
          <p:cNvPr id="293" name="Google Shape;293;p28"/>
          <p:cNvSpPr txBox="1">
            <a:spLocks noGrp="1"/>
          </p:cNvSpPr>
          <p:nvPr>
            <p:ph type="ctrTitle" idx="4294967295"/>
          </p:nvPr>
        </p:nvSpPr>
        <p:spPr>
          <a:xfrm>
            <a:off x="685800" y="1657650"/>
            <a:ext cx="7772400" cy="894900"/>
          </a:xfrm>
          <a:prstGeom prst="rect">
            <a:avLst/>
          </a:prstGeom>
        </p:spPr>
        <p:txBody>
          <a:bodyPr spcFirstLastPara="1" wrap="square" lIns="91425" tIns="91425" rIns="91425" bIns="91425" anchor="b" anchorCtr="0">
            <a:noAutofit/>
          </a:bodyPr>
          <a:lstStyle/>
          <a:p>
            <a:pPr lvl="0" algn="ctr"/>
            <a:r>
              <a:rPr lang="en" sz="4800" dirty="0">
                <a:highlight>
                  <a:srgbClr val="FFCD00"/>
                </a:highlight>
                <a:latin typeface="Avenir Roman" panose="02000503020000020003" pitchFamily="2" charset="0"/>
              </a:rPr>
              <a:t>x13%</a:t>
            </a:r>
            <a:r>
              <a:rPr lang="en" sz="4800" dirty="0">
                <a:latin typeface="Avenir Roman" panose="02000503020000020003" pitchFamily="2" charset="0"/>
              </a:rPr>
              <a:t> Whiff Probability</a:t>
            </a:r>
            <a:endParaRPr sz="4800" dirty="0">
              <a:latin typeface="Avenir Roman" panose="02000503020000020003" pitchFamily="2" charset="0"/>
            </a:endParaRPr>
          </a:p>
        </p:txBody>
      </p:sp>
      <p:sp>
        <p:nvSpPr>
          <p:cNvPr id="294" name="Google Shape;294;p28"/>
          <p:cNvSpPr txBox="1">
            <a:spLocks noGrp="1"/>
          </p:cNvSpPr>
          <p:nvPr>
            <p:ph type="subTitle" idx="4294967295"/>
          </p:nvPr>
        </p:nvSpPr>
        <p:spPr>
          <a:xfrm>
            <a:off x="685800" y="22685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latin typeface="Avenir Roman" panose="02000503020000020003" pitchFamily="2" charset="0"/>
              </a:rPr>
              <a:t>Through improving Plate Side pitch location</a:t>
            </a:r>
            <a:endParaRPr sz="1800" dirty="0">
              <a:latin typeface="Avenir Roman" panose="02000503020000020003" pitchFamily="2" charset="0"/>
            </a:endParaRPr>
          </a:p>
        </p:txBody>
      </p:sp>
      <p:grpSp>
        <p:nvGrpSpPr>
          <p:cNvPr id="295" name="Google Shape;295;p28"/>
          <p:cNvGrpSpPr/>
          <p:nvPr/>
        </p:nvGrpSpPr>
        <p:grpSpPr>
          <a:xfrm>
            <a:off x="4433048" y="4413425"/>
            <a:ext cx="277859" cy="201655"/>
            <a:chOff x="3932350" y="3714775"/>
            <a:chExt cx="439650" cy="319075"/>
          </a:xfrm>
        </p:grpSpPr>
        <p:sp>
          <p:nvSpPr>
            <p:cNvPr id="296" name="Google Shape;296;p2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8"/>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Avenir Roman" panose="02000503020000020003" pitchFamily="2" charset="0"/>
              </a:rPr>
              <a:t>13</a:t>
            </a:fld>
            <a:endParaRPr dirty="0">
              <a:latin typeface="Avenir Roman" panose="02000503020000020003" pitchFamily="2" charset="0"/>
            </a:endParaRPr>
          </a:p>
        </p:txBody>
      </p:sp>
      <p:sp>
        <p:nvSpPr>
          <p:cNvPr id="2" name="TextBox 1">
            <a:extLst>
              <a:ext uri="{FF2B5EF4-FFF2-40B4-BE49-F238E27FC236}">
                <a16:creationId xmlns:a16="http://schemas.microsoft.com/office/drawing/2014/main" id="{A5A378B1-29E6-9546-B591-267D7928BADD}"/>
              </a:ext>
            </a:extLst>
          </p:cNvPr>
          <p:cNvSpPr txBox="1"/>
          <p:nvPr/>
        </p:nvSpPr>
        <p:spPr>
          <a:xfrm>
            <a:off x="5848350" y="4135814"/>
            <a:ext cx="2609850" cy="430887"/>
          </a:xfrm>
          <a:prstGeom prst="rect">
            <a:avLst/>
          </a:prstGeom>
          <a:noFill/>
        </p:spPr>
        <p:txBody>
          <a:bodyPr wrap="square" rtlCol="0">
            <a:spAutoFit/>
          </a:bodyPr>
          <a:lstStyle/>
          <a:p>
            <a:pPr algn="ctr"/>
            <a:r>
              <a:rPr lang="en-US" sz="1100" i="1" dirty="0">
                <a:latin typeface="Avenir Roman" panose="02000503020000020003" pitchFamily="2" charset="0"/>
              </a:rPr>
              <a:t>The top Whiff Rate from 2008-2020 is 13.6% (+7 spots)</a:t>
            </a:r>
          </a:p>
        </p:txBody>
      </p:sp>
      <p:pic>
        <p:nvPicPr>
          <p:cNvPr id="17" name="Picture 16">
            <a:hlinkClick r:id="rId3" action="ppaction://hlinksldjump"/>
            <a:extLst>
              <a:ext uri="{FF2B5EF4-FFF2-40B4-BE49-F238E27FC236}">
                <a16:creationId xmlns:a16="http://schemas.microsoft.com/office/drawing/2014/main" id="{523DC3BA-E04F-F94D-A9BD-752CC6C24E56}"/>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417195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Limitations</a:t>
            </a:r>
            <a:endParaRPr dirty="0">
              <a:latin typeface="Avenir Roman" panose="02000503020000020003" pitchFamily="2" charset="0"/>
            </a:endParaRPr>
          </a:p>
        </p:txBody>
      </p:sp>
      <p:sp>
        <p:nvSpPr>
          <p:cNvPr id="323" name="Google Shape;323;p30"/>
          <p:cNvSpPr txBox="1">
            <a:spLocks noGrp="1"/>
          </p:cNvSpPr>
          <p:nvPr>
            <p:ph type="body" idx="1"/>
          </p:nvPr>
        </p:nvSpPr>
        <p:spPr>
          <a:xfrm>
            <a:off x="1381250"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Repetition Lessens Impact</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 sz="1200" dirty="0">
                <a:latin typeface="Avenir Roman" panose="02000503020000020003" pitchFamily="2" charset="0"/>
              </a:rPr>
              <a:t>The more these areas are targeted, the more batters catch on</a:t>
            </a:r>
          </a:p>
          <a:p>
            <a:pPr marL="0" lvl="0" indent="0" algn="l" rtl="0">
              <a:spcBef>
                <a:spcPts val="600"/>
              </a:spcBef>
              <a:spcAft>
                <a:spcPts val="0"/>
              </a:spcAft>
              <a:buNone/>
            </a:pPr>
            <a:endParaRPr lang="en" sz="1200" dirty="0">
              <a:latin typeface="Avenir Roman" panose="02000503020000020003" pitchFamily="2" charset="0"/>
            </a:endParaRPr>
          </a:p>
          <a:p>
            <a:pPr marL="0" lvl="0" indent="0" algn="l" rtl="0">
              <a:spcBef>
                <a:spcPts val="600"/>
              </a:spcBef>
              <a:spcAft>
                <a:spcPts val="0"/>
              </a:spcAft>
              <a:buNone/>
            </a:pPr>
            <a:r>
              <a:rPr lang="en" sz="1200" dirty="0">
                <a:latin typeface="Avenir Roman" panose="02000503020000020003" pitchFamily="2" charset="0"/>
              </a:rPr>
              <a:t>Possible next step: modeling the effectiveness of this strategy as it gets used more and more (how much effectiveness does the strategy lose?)</a:t>
            </a:r>
            <a:endParaRPr sz="1200" dirty="0">
              <a:latin typeface="Avenir Roman" panose="02000503020000020003" pitchFamily="2" charset="0"/>
            </a:endParaRPr>
          </a:p>
        </p:txBody>
      </p:sp>
      <p:sp>
        <p:nvSpPr>
          <p:cNvPr id="324" name="Google Shape;324;p30"/>
          <p:cNvSpPr txBox="1">
            <a:spLocks noGrp="1"/>
          </p:cNvSpPr>
          <p:nvPr>
            <p:ph type="body" idx="2"/>
          </p:nvPr>
        </p:nvSpPr>
        <p:spPr>
          <a:xfrm>
            <a:off x="3834914"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Other Factors and Impacts</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Many other factors to consider: pitch type, the batter, etc.</a:t>
            </a:r>
          </a:p>
          <a:p>
            <a:pPr marL="0" lvl="0" indent="0" algn="l" rtl="0">
              <a:spcBef>
                <a:spcPts val="600"/>
              </a:spcBef>
              <a:spcAft>
                <a:spcPts val="0"/>
              </a:spcAft>
              <a:buNone/>
            </a:pPr>
            <a:endParaRPr lang="en-US" sz="1200" dirty="0">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Increasing Whiff Probability may have some unintended consequences (impacts on ground ball rate, home run rate, etc.) </a:t>
            </a:r>
            <a:endParaRPr sz="1200" dirty="0">
              <a:latin typeface="Avenir Roman" panose="02000503020000020003" pitchFamily="2" charset="0"/>
            </a:endParaRPr>
          </a:p>
        </p:txBody>
      </p:sp>
      <p:sp>
        <p:nvSpPr>
          <p:cNvPr id="325" name="Google Shape;325;p30"/>
          <p:cNvSpPr txBox="1">
            <a:spLocks noGrp="1"/>
          </p:cNvSpPr>
          <p:nvPr>
            <p:ph type="body" idx="3"/>
          </p:nvPr>
        </p:nvSpPr>
        <p:spPr>
          <a:xfrm>
            <a:off x="6288578"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Count-Dependent</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This strategy is likely only effective during specific counts</a:t>
            </a:r>
          </a:p>
          <a:p>
            <a:pPr marL="0" lvl="0" indent="0" algn="l" rtl="0">
              <a:spcBef>
                <a:spcPts val="600"/>
              </a:spcBef>
              <a:spcAft>
                <a:spcPts val="0"/>
              </a:spcAft>
              <a:buNone/>
            </a:pPr>
            <a:endParaRPr lang="en-US" sz="1200" dirty="0">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Given that the pitch locations are either on the edge or out of the zone, on counts where the batter is less likely to swing, these pitches could result in balls</a:t>
            </a:r>
            <a:endParaRPr sz="1200" dirty="0">
              <a:latin typeface="Avenir Roman" panose="02000503020000020003" pitchFamily="2" charset="0"/>
            </a:endParaRPr>
          </a:p>
          <a:p>
            <a:pPr marL="0" lvl="0" indent="0" algn="l" rtl="0">
              <a:spcBef>
                <a:spcPts val="600"/>
              </a:spcBef>
              <a:spcAft>
                <a:spcPts val="0"/>
              </a:spcAft>
              <a:buNone/>
            </a:pPr>
            <a:endParaRPr sz="1200" dirty="0">
              <a:latin typeface="Avenir Roman" panose="02000503020000020003" pitchFamily="2" charset="0"/>
            </a:endParaRPr>
          </a:p>
        </p:txBody>
      </p:sp>
      <p:grpSp>
        <p:nvGrpSpPr>
          <p:cNvPr id="329" name="Google Shape;329;p30"/>
          <p:cNvGrpSpPr/>
          <p:nvPr/>
        </p:nvGrpSpPr>
        <p:grpSpPr>
          <a:xfrm>
            <a:off x="916458" y="1019750"/>
            <a:ext cx="214625" cy="214625"/>
            <a:chOff x="2594050" y="1631825"/>
            <a:chExt cx="439625" cy="439625"/>
          </a:xfrm>
        </p:grpSpPr>
        <p:sp>
          <p:nvSpPr>
            <p:cNvPr id="330" name="Google Shape;330;p3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14</a:t>
            </a:fld>
            <a:endParaRPr dirty="0">
              <a:latin typeface="Avenir Roman" panose="02000503020000020003" pitchFamily="2" charset="0"/>
            </a:endParaRPr>
          </a:p>
        </p:txBody>
      </p:sp>
      <p:pic>
        <p:nvPicPr>
          <p:cNvPr id="22" name="Picture 21">
            <a:hlinkClick r:id="rId3" action="ppaction://hlinksldjump"/>
            <a:extLst>
              <a:ext uri="{FF2B5EF4-FFF2-40B4-BE49-F238E27FC236}">
                <a16:creationId xmlns:a16="http://schemas.microsoft.com/office/drawing/2014/main" id="{92244EDF-DC27-EE43-AA86-9CE2DF5C41D7}"/>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263858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Conclusions</a:t>
            </a:r>
            <a:endParaRPr dirty="0">
              <a:latin typeface="Avenir Roman" panose="02000503020000020003" pitchFamily="2" charset="0"/>
            </a:endParaRPr>
          </a:p>
        </p:txBody>
      </p:sp>
      <p:sp>
        <p:nvSpPr>
          <p:cNvPr id="323" name="Google Shape;323;p30"/>
          <p:cNvSpPr txBox="1">
            <a:spLocks noGrp="1"/>
          </p:cNvSpPr>
          <p:nvPr>
            <p:ph type="body" idx="1"/>
          </p:nvPr>
        </p:nvSpPr>
        <p:spPr>
          <a:xfrm>
            <a:off x="1381250"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a:highlight>
                  <a:srgbClr val="FFCD00"/>
                </a:highlight>
                <a:latin typeface="Avenir Roman" panose="02000503020000020003" pitchFamily="2" charset="0"/>
              </a:rPr>
              <a:t>Plate Height</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 sz="1200" dirty="0">
                <a:latin typeface="Avenir Roman" panose="02000503020000020003" pitchFamily="2" charset="0"/>
              </a:rPr>
              <a:t>Maximize pitches by locating them in the 0.9 – 1.1 ft. range </a:t>
            </a:r>
            <a:endParaRPr sz="1200" dirty="0">
              <a:latin typeface="Avenir Roman" panose="02000503020000020003" pitchFamily="2" charset="0"/>
            </a:endParaRPr>
          </a:p>
        </p:txBody>
      </p:sp>
      <p:sp>
        <p:nvSpPr>
          <p:cNvPr id="324" name="Google Shape;324;p30"/>
          <p:cNvSpPr txBox="1">
            <a:spLocks noGrp="1"/>
          </p:cNvSpPr>
          <p:nvPr>
            <p:ph type="body" idx="2"/>
          </p:nvPr>
        </p:nvSpPr>
        <p:spPr>
          <a:xfrm>
            <a:off x="3834914"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Plate Side</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 sz="1200" dirty="0">
                <a:latin typeface="Avenir Roman" panose="02000503020000020003" pitchFamily="2" charset="0"/>
              </a:rPr>
              <a:t>Right S</a:t>
            </a:r>
            <a:r>
              <a:rPr lang="en-US" sz="1200" dirty="0">
                <a:latin typeface="Avenir Roman" panose="02000503020000020003" pitchFamily="2" charset="0"/>
              </a:rPr>
              <a:t>i</a:t>
            </a:r>
            <a:r>
              <a:rPr lang="en" sz="1200" dirty="0">
                <a:latin typeface="Avenir Roman" panose="02000503020000020003" pitchFamily="2" charset="0"/>
              </a:rPr>
              <a:t>de Batter: Target -0.5 to 1.1 ft</a:t>
            </a:r>
          </a:p>
          <a:p>
            <a:pPr marL="0" lvl="0" indent="0" algn="l" rtl="0">
              <a:spcBef>
                <a:spcPts val="600"/>
              </a:spcBef>
              <a:spcAft>
                <a:spcPts val="0"/>
              </a:spcAft>
              <a:buNone/>
            </a:pPr>
            <a:r>
              <a:rPr lang="en" sz="1200" dirty="0">
                <a:latin typeface="Avenir Roman" panose="02000503020000020003" pitchFamily="2" charset="0"/>
              </a:rPr>
              <a:t>Left Side Batter: Target 0.25 – 1.25 ft</a:t>
            </a:r>
            <a:endParaRPr sz="1200" dirty="0">
              <a:latin typeface="Avenir Roman" panose="02000503020000020003" pitchFamily="2" charset="0"/>
            </a:endParaRPr>
          </a:p>
        </p:txBody>
      </p:sp>
      <p:sp>
        <p:nvSpPr>
          <p:cNvPr id="325" name="Google Shape;325;p30"/>
          <p:cNvSpPr txBox="1">
            <a:spLocks noGrp="1"/>
          </p:cNvSpPr>
          <p:nvPr>
            <p:ph type="body" idx="3"/>
          </p:nvPr>
        </p:nvSpPr>
        <p:spPr>
          <a:xfrm>
            <a:off x="6288578"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Count</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Target Whiff attempts on any count with 2 strikes, lean away from Whiff attempts on  any count with 0 strikes</a:t>
            </a:r>
            <a:endParaRPr sz="1200" dirty="0">
              <a:latin typeface="Avenir Roman" panose="02000503020000020003" pitchFamily="2" charset="0"/>
            </a:endParaRPr>
          </a:p>
          <a:p>
            <a:pPr marL="0" lvl="0" indent="0" algn="l" rtl="0">
              <a:spcBef>
                <a:spcPts val="600"/>
              </a:spcBef>
              <a:spcAft>
                <a:spcPts val="0"/>
              </a:spcAft>
              <a:buNone/>
            </a:pPr>
            <a:endParaRPr sz="1200" dirty="0">
              <a:latin typeface="Avenir Roman" panose="02000503020000020003" pitchFamily="2" charset="0"/>
            </a:endParaRPr>
          </a:p>
        </p:txBody>
      </p:sp>
      <p:grpSp>
        <p:nvGrpSpPr>
          <p:cNvPr id="329" name="Google Shape;329;p30"/>
          <p:cNvGrpSpPr/>
          <p:nvPr/>
        </p:nvGrpSpPr>
        <p:grpSpPr>
          <a:xfrm>
            <a:off x="916458" y="1019750"/>
            <a:ext cx="214625" cy="214625"/>
            <a:chOff x="2594050" y="1631825"/>
            <a:chExt cx="439625" cy="439625"/>
          </a:xfrm>
        </p:grpSpPr>
        <p:sp>
          <p:nvSpPr>
            <p:cNvPr id="330" name="Google Shape;330;p3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15</a:t>
            </a:fld>
            <a:endParaRPr dirty="0">
              <a:latin typeface="Avenir Roman" panose="02000503020000020003" pitchFamily="2" charset="0"/>
            </a:endParaRPr>
          </a:p>
        </p:txBody>
      </p:sp>
      <p:grpSp>
        <p:nvGrpSpPr>
          <p:cNvPr id="21" name="Group 20">
            <a:extLst>
              <a:ext uri="{FF2B5EF4-FFF2-40B4-BE49-F238E27FC236}">
                <a16:creationId xmlns:a16="http://schemas.microsoft.com/office/drawing/2014/main" id="{2F9BF541-143D-A24A-AB22-C93C6A698579}"/>
              </a:ext>
            </a:extLst>
          </p:cNvPr>
          <p:cNvGrpSpPr/>
          <p:nvPr/>
        </p:nvGrpSpPr>
        <p:grpSpPr>
          <a:xfrm>
            <a:off x="1552884" y="3029725"/>
            <a:ext cx="1990732" cy="1916926"/>
            <a:chOff x="2971084" y="2465695"/>
            <a:chExt cx="2300961" cy="2202469"/>
          </a:xfrm>
        </p:grpSpPr>
        <p:pic>
          <p:nvPicPr>
            <p:cNvPr id="22" name="Picture 21">
              <a:extLst>
                <a:ext uri="{FF2B5EF4-FFF2-40B4-BE49-F238E27FC236}">
                  <a16:creationId xmlns:a16="http://schemas.microsoft.com/office/drawing/2014/main" id="{36D8BD3D-1268-624A-AAA6-C7559C65C605}"/>
                </a:ext>
              </a:extLst>
            </p:cNvPr>
            <p:cNvPicPr>
              <a:picLocks noChangeAspect="1"/>
            </p:cNvPicPr>
            <p:nvPr/>
          </p:nvPicPr>
          <p:blipFill rotWithShape="1">
            <a:blip r:embed="rId3">
              <a:duotone>
                <a:schemeClr val="accent2">
                  <a:shade val="45000"/>
                  <a:satMod val="135000"/>
                </a:schemeClr>
                <a:prstClr val="white"/>
              </a:duotone>
            </a:blip>
            <a:srcRect l="9498" t="17545" r="24714" b="17749"/>
            <a:stretch/>
          </p:blipFill>
          <p:spPr>
            <a:xfrm flipH="1">
              <a:off x="2971084" y="2465695"/>
              <a:ext cx="2300961" cy="2202469"/>
            </a:xfrm>
            <a:prstGeom prst="rect">
              <a:avLst/>
            </a:prstGeom>
          </p:spPr>
        </p:pic>
        <p:cxnSp>
          <p:nvCxnSpPr>
            <p:cNvPr id="23" name="Straight Arrow Connector 22">
              <a:extLst>
                <a:ext uri="{FF2B5EF4-FFF2-40B4-BE49-F238E27FC236}">
                  <a16:creationId xmlns:a16="http://schemas.microsoft.com/office/drawing/2014/main" id="{1E42D239-D1A8-4947-9DAD-050EB9001D51}"/>
                </a:ext>
              </a:extLst>
            </p:cNvPr>
            <p:cNvCxnSpPr>
              <a:cxnSpLocks/>
            </p:cNvCxnSpPr>
            <p:nvPr/>
          </p:nvCxnSpPr>
          <p:spPr>
            <a:xfrm>
              <a:off x="3422031" y="3614645"/>
              <a:ext cx="119028" cy="2356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5C276880-A490-3D41-8BAC-23630B618E33}"/>
                </a:ext>
              </a:extLst>
            </p:cNvPr>
            <p:cNvPicPr>
              <a:picLocks noChangeAspect="1"/>
            </p:cNvPicPr>
            <p:nvPr/>
          </p:nvPicPr>
          <p:blipFill>
            <a:blip r:embed="rId4"/>
            <a:stretch>
              <a:fillRect/>
            </a:stretch>
          </p:blipFill>
          <p:spPr>
            <a:xfrm>
              <a:off x="3307727" y="3420227"/>
              <a:ext cx="186765" cy="186765"/>
            </a:xfrm>
            <a:prstGeom prst="rect">
              <a:avLst/>
            </a:prstGeom>
          </p:spPr>
        </p:pic>
        <p:pic>
          <p:nvPicPr>
            <p:cNvPr id="25" name="Picture 24">
              <a:extLst>
                <a:ext uri="{FF2B5EF4-FFF2-40B4-BE49-F238E27FC236}">
                  <a16:creationId xmlns:a16="http://schemas.microsoft.com/office/drawing/2014/main" id="{6B5BEF77-473C-FD4D-AFB0-EF0C420DE01E}"/>
                </a:ext>
              </a:extLst>
            </p:cNvPr>
            <p:cNvPicPr>
              <a:picLocks noChangeAspect="1"/>
            </p:cNvPicPr>
            <p:nvPr/>
          </p:nvPicPr>
          <p:blipFill>
            <a:blip r:embed="rId4"/>
            <a:stretch>
              <a:fillRect/>
            </a:stretch>
          </p:blipFill>
          <p:spPr>
            <a:xfrm>
              <a:off x="3494492" y="3865648"/>
              <a:ext cx="186765" cy="186765"/>
            </a:xfrm>
            <a:prstGeom prst="rect">
              <a:avLst/>
            </a:prstGeom>
          </p:spPr>
        </p:pic>
      </p:grpSp>
      <p:pic>
        <p:nvPicPr>
          <p:cNvPr id="26" name="Picture 25">
            <a:extLst>
              <a:ext uri="{FF2B5EF4-FFF2-40B4-BE49-F238E27FC236}">
                <a16:creationId xmlns:a16="http://schemas.microsoft.com/office/drawing/2014/main" id="{B047DBB1-79BF-8F44-9773-33160B71E3A1}"/>
              </a:ext>
            </a:extLst>
          </p:cNvPr>
          <p:cNvPicPr>
            <a:picLocks noChangeAspect="1"/>
          </p:cNvPicPr>
          <p:nvPr/>
        </p:nvPicPr>
        <p:blipFill rotWithShape="1">
          <a:blip r:embed="rId3">
            <a:duotone>
              <a:schemeClr val="accent2">
                <a:shade val="45000"/>
                <a:satMod val="135000"/>
              </a:schemeClr>
              <a:prstClr val="white"/>
            </a:duotone>
          </a:blip>
          <a:srcRect l="9498" t="17545" r="24714" b="17749"/>
          <a:stretch/>
        </p:blipFill>
        <p:spPr>
          <a:xfrm>
            <a:off x="4015016" y="2995817"/>
            <a:ext cx="1983475" cy="1950834"/>
          </a:xfrm>
          <a:prstGeom prst="rect">
            <a:avLst/>
          </a:prstGeom>
        </p:spPr>
      </p:pic>
      <p:pic>
        <p:nvPicPr>
          <p:cNvPr id="8" name="Picture 7">
            <a:extLst>
              <a:ext uri="{FF2B5EF4-FFF2-40B4-BE49-F238E27FC236}">
                <a16:creationId xmlns:a16="http://schemas.microsoft.com/office/drawing/2014/main" id="{8DD94C9D-23F0-1841-B996-4F8330367C33}"/>
              </a:ext>
            </a:extLst>
          </p:cNvPr>
          <p:cNvPicPr>
            <a:picLocks noChangeAspect="1"/>
          </p:cNvPicPr>
          <p:nvPr/>
        </p:nvPicPr>
        <p:blipFill>
          <a:blip r:embed="rId5">
            <a:duotone>
              <a:schemeClr val="accent1">
                <a:shade val="45000"/>
                <a:satMod val="135000"/>
              </a:schemeClr>
              <a:prstClr val="white"/>
            </a:duotone>
          </a:blip>
          <a:stretch>
            <a:fillRect/>
          </a:stretch>
        </p:blipFill>
        <p:spPr>
          <a:xfrm>
            <a:off x="6469891" y="2983470"/>
            <a:ext cx="1975528" cy="1975528"/>
          </a:xfrm>
          <a:prstGeom prst="rect">
            <a:avLst/>
          </a:prstGeom>
        </p:spPr>
      </p:pic>
      <p:cxnSp>
        <p:nvCxnSpPr>
          <p:cNvPr id="28" name="Straight Arrow Connector 27">
            <a:extLst>
              <a:ext uri="{FF2B5EF4-FFF2-40B4-BE49-F238E27FC236}">
                <a16:creationId xmlns:a16="http://schemas.microsoft.com/office/drawing/2014/main" id="{C7D9E57E-3CA9-FC4A-B9E8-D4226CB22B9E}"/>
              </a:ext>
            </a:extLst>
          </p:cNvPr>
          <p:cNvCxnSpPr>
            <a:cxnSpLocks/>
          </p:cNvCxnSpPr>
          <p:nvPr/>
        </p:nvCxnSpPr>
        <p:spPr>
          <a:xfrm>
            <a:off x="5590193" y="4023057"/>
            <a:ext cx="102980" cy="2051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784A0A1A-F77F-1542-8034-3A195B95E36D}"/>
              </a:ext>
            </a:extLst>
          </p:cNvPr>
          <p:cNvPicPr>
            <a:picLocks noChangeAspect="1"/>
          </p:cNvPicPr>
          <p:nvPr/>
        </p:nvPicPr>
        <p:blipFill>
          <a:blip r:embed="rId4"/>
          <a:stretch>
            <a:fillRect/>
          </a:stretch>
        </p:blipFill>
        <p:spPr>
          <a:xfrm>
            <a:off x="5491300" y="3853845"/>
            <a:ext cx="161584" cy="162552"/>
          </a:xfrm>
          <a:prstGeom prst="rect">
            <a:avLst/>
          </a:prstGeom>
        </p:spPr>
      </p:pic>
      <p:pic>
        <p:nvPicPr>
          <p:cNvPr id="30" name="Picture 29">
            <a:extLst>
              <a:ext uri="{FF2B5EF4-FFF2-40B4-BE49-F238E27FC236}">
                <a16:creationId xmlns:a16="http://schemas.microsoft.com/office/drawing/2014/main" id="{9147C397-82C3-6D49-B532-109764814E62}"/>
              </a:ext>
            </a:extLst>
          </p:cNvPr>
          <p:cNvPicPr>
            <a:picLocks noChangeAspect="1"/>
          </p:cNvPicPr>
          <p:nvPr/>
        </p:nvPicPr>
        <p:blipFill>
          <a:blip r:embed="rId4"/>
          <a:stretch>
            <a:fillRect/>
          </a:stretch>
        </p:blipFill>
        <p:spPr>
          <a:xfrm>
            <a:off x="5652884" y="4241519"/>
            <a:ext cx="161584" cy="162552"/>
          </a:xfrm>
          <a:prstGeom prst="rect">
            <a:avLst/>
          </a:prstGeom>
        </p:spPr>
      </p:pic>
      <p:pic>
        <p:nvPicPr>
          <p:cNvPr id="32" name="Picture 31">
            <a:hlinkClick r:id="rId6" action="ppaction://hlinksldjump"/>
            <a:extLst>
              <a:ext uri="{FF2B5EF4-FFF2-40B4-BE49-F238E27FC236}">
                <a16:creationId xmlns:a16="http://schemas.microsoft.com/office/drawing/2014/main" id="{DC9DF722-E718-1C4B-9B8C-884E626AB0EE}"/>
              </a:ext>
            </a:extLst>
          </p:cNvPr>
          <p:cNvPicPr>
            <a:picLocks noChangeAspect="1"/>
          </p:cNvPicPr>
          <p:nvPr/>
        </p:nvPicPr>
        <p:blipFill>
          <a:blip r:embed="rId7"/>
          <a:stretch>
            <a:fillRect/>
          </a:stretch>
        </p:blipFill>
        <p:spPr>
          <a:xfrm>
            <a:off x="0" y="4749851"/>
            <a:ext cx="393649" cy="393649"/>
          </a:xfrm>
          <a:prstGeom prst="rect">
            <a:avLst/>
          </a:prstGeom>
        </p:spPr>
      </p:pic>
    </p:spTree>
    <p:extLst>
      <p:ext uri="{BB962C8B-B14F-4D97-AF65-F5344CB8AC3E}">
        <p14:creationId xmlns:p14="http://schemas.microsoft.com/office/powerpoint/2010/main" val="1790886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TOC</a:t>
            </a:r>
            <a:endParaRPr dirty="0">
              <a:latin typeface="Avenir Roman" panose="02000503020000020003" pitchFamily="2" charset="0"/>
            </a:endParaRPr>
          </a:p>
        </p:txBody>
      </p:sp>
      <p:grpSp>
        <p:nvGrpSpPr>
          <p:cNvPr id="329" name="Google Shape;329;p30"/>
          <p:cNvGrpSpPr/>
          <p:nvPr/>
        </p:nvGrpSpPr>
        <p:grpSpPr>
          <a:xfrm>
            <a:off x="916458" y="1019750"/>
            <a:ext cx="214625" cy="214625"/>
            <a:chOff x="2594050" y="1631825"/>
            <a:chExt cx="439625" cy="439625"/>
          </a:xfrm>
        </p:grpSpPr>
        <p:sp>
          <p:nvSpPr>
            <p:cNvPr id="330" name="Google Shape;330;p3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16</a:t>
            </a:fld>
            <a:endParaRPr dirty="0">
              <a:latin typeface="Avenir Roman" panose="02000503020000020003" pitchFamily="2" charset="0"/>
            </a:endParaRPr>
          </a:p>
        </p:txBody>
      </p:sp>
      <p:graphicFrame>
        <p:nvGraphicFramePr>
          <p:cNvPr id="9" name="Table 8">
            <a:extLst>
              <a:ext uri="{FF2B5EF4-FFF2-40B4-BE49-F238E27FC236}">
                <a16:creationId xmlns:a16="http://schemas.microsoft.com/office/drawing/2014/main" id="{E8673391-C092-F849-B542-E38D6FF1B82E}"/>
              </a:ext>
            </a:extLst>
          </p:cNvPr>
          <p:cNvGraphicFramePr>
            <a:graphicFrameLocks noGrp="1"/>
          </p:cNvGraphicFramePr>
          <p:nvPr>
            <p:extLst>
              <p:ext uri="{D42A27DB-BD31-4B8C-83A1-F6EECF244321}">
                <p14:modId xmlns:p14="http://schemas.microsoft.com/office/powerpoint/2010/main" val="1148911307"/>
              </p:ext>
            </p:extLst>
          </p:nvPr>
        </p:nvGraphicFramePr>
        <p:xfrm>
          <a:off x="916458" y="1520137"/>
          <a:ext cx="7626768" cy="3354174"/>
        </p:xfrm>
        <a:graphic>
          <a:graphicData uri="http://schemas.openxmlformats.org/drawingml/2006/table">
            <a:tbl>
              <a:tblPr firstRow="1" bandRow="1">
                <a:tableStyleId>{69CF1AB2-1976-4502-BF36-3FF5EA218861}</a:tableStyleId>
              </a:tblPr>
              <a:tblGrid>
                <a:gridCol w="3813384">
                  <a:extLst>
                    <a:ext uri="{9D8B030D-6E8A-4147-A177-3AD203B41FA5}">
                      <a16:colId xmlns:a16="http://schemas.microsoft.com/office/drawing/2014/main" val="277448214"/>
                    </a:ext>
                  </a:extLst>
                </a:gridCol>
                <a:gridCol w="3813384">
                  <a:extLst>
                    <a:ext uri="{9D8B030D-6E8A-4147-A177-3AD203B41FA5}">
                      <a16:colId xmlns:a16="http://schemas.microsoft.com/office/drawing/2014/main" val="600033496"/>
                    </a:ext>
                  </a:extLst>
                </a:gridCol>
              </a:tblGrid>
              <a:tr h="372686">
                <a:tc>
                  <a:txBody>
                    <a:bodyPr/>
                    <a:lstStyle/>
                    <a:p>
                      <a:pPr algn="ctr"/>
                      <a:r>
                        <a:rPr lang="en-US" b="0" dirty="0">
                          <a:latin typeface="Avenir Roman" panose="02000503020000020003" pitchFamily="2" charset="0"/>
                          <a:hlinkClick r:id="rId3" action="ppaction://hlinksldjump"/>
                        </a:rPr>
                        <a:t>Title</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4" action="ppaction://hlinksldjump"/>
                        </a:rPr>
                        <a:t>Limitations</a:t>
                      </a:r>
                      <a:endParaRPr lang="en-US" b="0" dirty="0">
                        <a:latin typeface="Avenir Roman" panose="02000503020000020003" pitchFamily="2" charset="0"/>
                      </a:endParaRPr>
                    </a:p>
                  </a:txBody>
                  <a:tcPr/>
                </a:tc>
                <a:extLst>
                  <a:ext uri="{0D108BD9-81ED-4DB2-BD59-A6C34878D82A}">
                    <a16:rowId xmlns:a16="http://schemas.microsoft.com/office/drawing/2014/main" val="792217320"/>
                  </a:ext>
                </a:extLst>
              </a:tr>
              <a:tr h="372686">
                <a:tc>
                  <a:txBody>
                    <a:bodyPr/>
                    <a:lstStyle/>
                    <a:p>
                      <a:pPr algn="ctr"/>
                      <a:r>
                        <a:rPr lang="en-US" b="0" dirty="0">
                          <a:latin typeface="Avenir Roman" panose="02000503020000020003" pitchFamily="2" charset="0"/>
                          <a:hlinkClick r:id="rId5" action="ppaction://hlinksldjump"/>
                        </a:rPr>
                        <a:t>Executive Summary</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6" action="ppaction://hlinksldjump"/>
                        </a:rPr>
                        <a:t>Conclusions</a:t>
                      </a:r>
                      <a:endParaRPr lang="en-US" b="0" dirty="0">
                        <a:latin typeface="Avenir Roman" panose="02000503020000020003" pitchFamily="2" charset="0"/>
                      </a:endParaRPr>
                    </a:p>
                  </a:txBody>
                  <a:tcPr/>
                </a:tc>
                <a:extLst>
                  <a:ext uri="{0D108BD9-81ED-4DB2-BD59-A6C34878D82A}">
                    <a16:rowId xmlns:a16="http://schemas.microsoft.com/office/drawing/2014/main" val="2436175999"/>
                  </a:ext>
                </a:extLst>
              </a:tr>
              <a:tr h="372686">
                <a:tc>
                  <a:txBody>
                    <a:bodyPr/>
                    <a:lstStyle/>
                    <a:p>
                      <a:pPr algn="ctr"/>
                      <a:r>
                        <a:rPr lang="en-US" b="0" dirty="0">
                          <a:latin typeface="Avenir Roman" panose="02000503020000020003" pitchFamily="2" charset="0"/>
                          <a:hlinkClick r:id="rId7" action="ppaction://hlinksldjump"/>
                        </a:rPr>
                        <a:t>Process and Methodology</a:t>
                      </a:r>
                      <a:endParaRPr lang="en-US" b="0" dirty="0">
                        <a:latin typeface="Avenir Roman" panose="02000503020000020003" pitchFamily="2" charset="0"/>
                      </a:endParaRPr>
                    </a:p>
                  </a:txBody>
                  <a:tcPr/>
                </a:tc>
                <a:tc>
                  <a:txBody>
                    <a:bodyPr/>
                    <a:lstStyle/>
                    <a:p>
                      <a:pPr algn="ctr"/>
                      <a:r>
                        <a:rPr lang="en-US" dirty="0">
                          <a:latin typeface="Avenir Roman" panose="02000503020000020003" pitchFamily="2" charset="0"/>
                          <a:hlinkClick r:id="rId8" action="ppaction://hlinksldjump"/>
                        </a:rPr>
                        <a:t>Model Detail</a:t>
                      </a:r>
                      <a:endParaRPr lang="en-US" dirty="0">
                        <a:latin typeface="Avenir Roman" panose="02000503020000020003" pitchFamily="2" charset="0"/>
                      </a:endParaRPr>
                    </a:p>
                  </a:txBody>
                  <a:tcPr/>
                </a:tc>
                <a:extLst>
                  <a:ext uri="{0D108BD9-81ED-4DB2-BD59-A6C34878D82A}">
                    <a16:rowId xmlns:a16="http://schemas.microsoft.com/office/drawing/2014/main" val="1802161202"/>
                  </a:ext>
                </a:extLst>
              </a:tr>
              <a:tr h="372686">
                <a:tc>
                  <a:txBody>
                    <a:bodyPr/>
                    <a:lstStyle/>
                    <a:p>
                      <a:pPr algn="ctr"/>
                      <a:r>
                        <a:rPr lang="en-US" b="0" dirty="0">
                          <a:latin typeface="Avenir Roman" panose="02000503020000020003" pitchFamily="2" charset="0"/>
                          <a:hlinkClick r:id="rId9" action="ppaction://hlinksldjump"/>
                        </a:rPr>
                        <a:t>Factor Identification</a:t>
                      </a:r>
                      <a:endParaRPr lang="en-US" b="0" dirty="0">
                        <a:latin typeface="Avenir Roman" panose="02000503020000020003" pitchFamily="2" charset="0"/>
                      </a:endParaRPr>
                    </a:p>
                  </a:txBody>
                  <a:tcPr/>
                </a:tc>
                <a:tc>
                  <a:txBody>
                    <a:bodyPr/>
                    <a:lstStyle/>
                    <a:p>
                      <a:pPr algn="ctr"/>
                      <a:r>
                        <a:rPr lang="en-US" dirty="0">
                          <a:latin typeface="Avenir Roman" panose="02000503020000020003" pitchFamily="2" charset="0"/>
                          <a:hlinkClick r:id="rId10" action="ppaction://hlinksldjump"/>
                        </a:rPr>
                        <a:t>MLB Whiff Probabilities</a:t>
                      </a:r>
                      <a:endParaRPr lang="en-US" dirty="0">
                        <a:latin typeface="Avenir Roman" panose="02000503020000020003" pitchFamily="2" charset="0"/>
                      </a:endParaRPr>
                    </a:p>
                  </a:txBody>
                  <a:tcPr/>
                </a:tc>
                <a:extLst>
                  <a:ext uri="{0D108BD9-81ED-4DB2-BD59-A6C34878D82A}">
                    <a16:rowId xmlns:a16="http://schemas.microsoft.com/office/drawing/2014/main" val="1349376735"/>
                  </a:ext>
                </a:extLst>
              </a:tr>
              <a:tr h="372686">
                <a:tc>
                  <a:txBody>
                    <a:bodyPr/>
                    <a:lstStyle/>
                    <a:p>
                      <a:pPr algn="ctr"/>
                      <a:r>
                        <a:rPr lang="en-US" b="0" dirty="0">
                          <a:latin typeface="Avenir Roman" panose="02000503020000020003" pitchFamily="2" charset="0"/>
                          <a:hlinkClick r:id="rId11" action="ppaction://hlinksldjump"/>
                        </a:rPr>
                        <a:t>Factor Identification Part II</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12" action="ppaction://hlinksldjump"/>
                        </a:rPr>
                        <a:t>Linear Model Attempt</a:t>
                      </a:r>
                      <a:endParaRPr lang="en-US" b="0" dirty="0">
                        <a:latin typeface="Avenir Roman" panose="02000503020000020003" pitchFamily="2" charset="0"/>
                      </a:endParaRPr>
                    </a:p>
                  </a:txBody>
                  <a:tcPr/>
                </a:tc>
                <a:extLst>
                  <a:ext uri="{0D108BD9-81ED-4DB2-BD59-A6C34878D82A}">
                    <a16:rowId xmlns:a16="http://schemas.microsoft.com/office/drawing/2014/main" val="1963052743"/>
                  </a:ext>
                </a:extLst>
              </a:tr>
              <a:tr h="37268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0" dirty="0">
                          <a:latin typeface="Avenir Roman" panose="02000503020000020003" pitchFamily="2" charset="0"/>
                          <a:hlinkClick r:id="rId13" action="ppaction://hlinksldjump"/>
                        </a:rPr>
                        <a:t>Factor Correlation</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14" action="ppaction://hlinksldjump"/>
                        </a:rPr>
                        <a:t>Simulation Process</a:t>
                      </a:r>
                      <a:endParaRPr lang="en-US" b="0" dirty="0">
                        <a:latin typeface="Avenir Roman" panose="02000503020000020003" pitchFamily="2" charset="0"/>
                      </a:endParaRPr>
                    </a:p>
                  </a:txBody>
                  <a:tcPr/>
                </a:tc>
                <a:extLst>
                  <a:ext uri="{0D108BD9-81ED-4DB2-BD59-A6C34878D82A}">
                    <a16:rowId xmlns:a16="http://schemas.microsoft.com/office/drawing/2014/main" val="576252803"/>
                  </a:ext>
                </a:extLst>
              </a:tr>
              <a:tr h="372686">
                <a:tc>
                  <a:txBody>
                    <a:bodyPr/>
                    <a:lstStyle/>
                    <a:p>
                      <a:pPr algn="ctr"/>
                      <a:r>
                        <a:rPr lang="en-US" b="0" dirty="0">
                          <a:latin typeface="Avenir Roman" panose="02000503020000020003" pitchFamily="2" charset="0"/>
                          <a:hlinkClick r:id="rId15" action="ppaction://hlinksldjump"/>
                        </a:rPr>
                        <a:t>Quantification – Plate Height</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16" action="ppaction://hlinksldjump"/>
                        </a:rPr>
                        <a:t>Factor Distributions</a:t>
                      </a:r>
                      <a:endParaRPr lang="en-US" b="0" dirty="0">
                        <a:latin typeface="Avenir Roman" panose="02000503020000020003" pitchFamily="2" charset="0"/>
                      </a:endParaRPr>
                    </a:p>
                  </a:txBody>
                  <a:tcPr/>
                </a:tc>
                <a:extLst>
                  <a:ext uri="{0D108BD9-81ED-4DB2-BD59-A6C34878D82A}">
                    <a16:rowId xmlns:a16="http://schemas.microsoft.com/office/drawing/2014/main" val="3027779062"/>
                  </a:ext>
                </a:extLst>
              </a:tr>
              <a:tr h="372686">
                <a:tc>
                  <a:txBody>
                    <a:bodyPr/>
                    <a:lstStyle/>
                    <a:p>
                      <a:pPr algn="ctr"/>
                      <a:r>
                        <a:rPr lang="en-US" b="0" dirty="0">
                          <a:latin typeface="Avenir Roman" panose="02000503020000020003" pitchFamily="2" charset="0"/>
                          <a:hlinkClick r:id="rId17" action="ppaction://hlinksldjump"/>
                        </a:rPr>
                        <a:t>Quantification – Plate Side</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18" action="ppaction://hlinksldjump"/>
                        </a:rPr>
                        <a:t>Understanding Plate Side</a:t>
                      </a:r>
                      <a:endParaRPr lang="en-US" b="0" dirty="0">
                        <a:latin typeface="Avenir Roman" panose="02000503020000020003" pitchFamily="2" charset="0"/>
                      </a:endParaRPr>
                    </a:p>
                  </a:txBody>
                  <a:tcPr/>
                </a:tc>
                <a:extLst>
                  <a:ext uri="{0D108BD9-81ED-4DB2-BD59-A6C34878D82A}">
                    <a16:rowId xmlns:a16="http://schemas.microsoft.com/office/drawing/2014/main" val="2801800287"/>
                  </a:ext>
                </a:extLst>
              </a:tr>
              <a:tr h="372686">
                <a:tc>
                  <a:txBody>
                    <a:bodyPr/>
                    <a:lstStyle/>
                    <a:p>
                      <a:pPr algn="ctr"/>
                      <a:r>
                        <a:rPr lang="en-US" b="0" dirty="0">
                          <a:latin typeface="Avenir Roman" panose="02000503020000020003" pitchFamily="2" charset="0"/>
                          <a:hlinkClick r:id="rId19" action="ppaction://hlinksldjump"/>
                        </a:rPr>
                        <a:t>Metrics</a:t>
                      </a:r>
                      <a:endParaRPr lang="en-US" b="0" dirty="0">
                        <a:latin typeface="Avenir Roman" panose="02000503020000020003" pitchFamily="2" charset="0"/>
                      </a:endParaRPr>
                    </a:p>
                  </a:txBody>
                  <a:tcPr/>
                </a:tc>
                <a:tc>
                  <a:txBody>
                    <a:bodyPr/>
                    <a:lstStyle/>
                    <a:p>
                      <a:pPr algn="ctr"/>
                      <a:r>
                        <a:rPr lang="en-US" b="0" dirty="0">
                          <a:latin typeface="Avenir Roman" panose="02000503020000020003" pitchFamily="2" charset="0"/>
                          <a:hlinkClick r:id="rId20" action="ppaction://hlinksldjump"/>
                        </a:rPr>
                        <a:t>Understanding Plate Height</a:t>
                      </a:r>
                      <a:endParaRPr lang="en-US" b="0" dirty="0">
                        <a:latin typeface="Avenir Roman" panose="02000503020000020003" pitchFamily="2" charset="0"/>
                      </a:endParaRPr>
                    </a:p>
                  </a:txBody>
                  <a:tcPr/>
                </a:tc>
                <a:extLst>
                  <a:ext uri="{0D108BD9-81ED-4DB2-BD59-A6C34878D82A}">
                    <a16:rowId xmlns:a16="http://schemas.microsoft.com/office/drawing/2014/main" val="1899784000"/>
                  </a:ext>
                </a:extLst>
              </a:tr>
            </a:tbl>
          </a:graphicData>
        </a:graphic>
      </p:graphicFrame>
    </p:spTree>
    <p:extLst>
      <p:ext uri="{BB962C8B-B14F-4D97-AF65-F5344CB8AC3E}">
        <p14:creationId xmlns:p14="http://schemas.microsoft.com/office/powerpoint/2010/main" val="86170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Model Details</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Support Vector Machine (chosen to fit nonlinear variable correlation) with a Radial Basis Function Kernel </a:t>
            </a:r>
          </a:p>
          <a:p>
            <a:pPr lvl="0"/>
            <a:r>
              <a:rPr lang="en-US" sz="1400" dirty="0">
                <a:latin typeface="Avenir Roman" panose="02000503020000020003" pitchFamily="2" charset="0"/>
              </a:rPr>
              <a:t>Model was evaluated using adjusted R-Squared metric </a:t>
            </a:r>
          </a:p>
          <a:p>
            <a:pPr lvl="0"/>
            <a:r>
              <a:rPr lang="en-US" sz="1400" dirty="0">
                <a:latin typeface="Avenir Roman" panose="02000503020000020003" pitchFamily="2" charset="0"/>
              </a:rPr>
              <a:t>Model was implemented in Python using sklearn library</a:t>
            </a:r>
          </a:p>
          <a:p>
            <a:pPr lvl="0"/>
            <a:r>
              <a:rPr lang="en-US" sz="1400" dirty="0">
                <a:latin typeface="Avenir Roman" panose="02000503020000020003" pitchFamily="2" charset="0"/>
              </a:rPr>
              <a:t>Features were scaled using a standard scaler (transforms data to a normal distribution approximation) </a:t>
            </a:r>
          </a:p>
          <a:p>
            <a:pPr lvl="0"/>
            <a:r>
              <a:rPr lang="en-US" sz="1400" dirty="0">
                <a:latin typeface="Avenir Roman" panose="02000503020000020003" pitchFamily="2" charset="0"/>
              </a:rPr>
              <a:t>Allows for feature interaction to be incorporated in model</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17</a:t>
            </a:fld>
            <a:endParaRPr dirty="0">
              <a:latin typeface="Avenir Roman" panose="02000503020000020003" pitchFamily="2" charset="0"/>
            </a:endParaRPr>
          </a:p>
        </p:txBody>
      </p:sp>
      <p:pic>
        <p:nvPicPr>
          <p:cNvPr id="3" name="Picture 2">
            <a:extLst>
              <a:ext uri="{FF2B5EF4-FFF2-40B4-BE49-F238E27FC236}">
                <a16:creationId xmlns:a16="http://schemas.microsoft.com/office/drawing/2014/main" id="{9ABCB472-A05F-6D47-9F67-1B4804840F51}"/>
              </a:ext>
            </a:extLst>
          </p:cNvPr>
          <p:cNvPicPr>
            <a:picLocks noChangeAspect="1"/>
          </p:cNvPicPr>
          <p:nvPr/>
        </p:nvPicPr>
        <p:blipFill rotWithShape="1">
          <a:blip r:embed="rId3"/>
          <a:srcRect l="52571" t="3165" r="7233" b="52269"/>
          <a:stretch/>
        </p:blipFill>
        <p:spPr>
          <a:xfrm>
            <a:off x="6553729" y="1358268"/>
            <a:ext cx="2391811" cy="1998636"/>
          </a:xfrm>
          <a:prstGeom prst="rect">
            <a:avLst/>
          </a:prstGeom>
        </p:spPr>
      </p:pic>
      <p:pic>
        <p:nvPicPr>
          <p:cNvPr id="5" name="Picture 4">
            <a:extLst>
              <a:ext uri="{FF2B5EF4-FFF2-40B4-BE49-F238E27FC236}">
                <a16:creationId xmlns:a16="http://schemas.microsoft.com/office/drawing/2014/main" id="{E890CF1B-2EC5-5F44-AE16-AF0C7ED631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6458" y="3621095"/>
            <a:ext cx="3817061" cy="1335972"/>
          </a:xfrm>
          <a:prstGeom prst="rect">
            <a:avLst/>
          </a:prstGeom>
        </p:spPr>
      </p:pic>
      <p:pic>
        <p:nvPicPr>
          <p:cNvPr id="31" name="Picture 30">
            <a:hlinkClick r:id="rId5" action="ppaction://hlinksldjump"/>
            <a:extLst>
              <a:ext uri="{FF2B5EF4-FFF2-40B4-BE49-F238E27FC236}">
                <a16:creationId xmlns:a16="http://schemas.microsoft.com/office/drawing/2014/main" id="{8821686C-EB6F-D541-9A45-D03DB8FFA9EF}"/>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282321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1381250" y="922668"/>
            <a:ext cx="4055046"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Whiff Probabilities, 2008 – 2020 </a:t>
            </a:r>
            <a:endParaRPr dirty="0">
              <a:latin typeface="Avenir Roman" panose="02000503020000020003" pitchFamily="2" charset="0"/>
            </a:endParaRPr>
          </a:p>
        </p:txBody>
      </p:sp>
      <p:sp>
        <p:nvSpPr>
          <p:cNvPr id="323" name="Google Shape;323;p30"/>
          <p:cNvSpPr txBox="1">
            <a:spLocks noGrp="1"/>
          </p:cNvSpPr>
          <p:nvPr>
            <p:ph type="body" idx="1"/>
          </p:nvPr>
        </p:nvSpPr>
        <p:spPr>
          <a:xfrm>
            <a:off x="1381250"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All Pitchers</a:t>
            </a:r>
            <a:endParaRPr sz="1200" b="1" dirty="0">
              <a:highlight>
                <a:srgbClr val="FFCD00"/>
              </a:highlight>
              <a:latin typeface="Avenir Roman" panose="02000503020000020003" pitchFamily="2" charset="0"/>
            </a:endParaRPr>
          </a:p>
        </p:txBody>
      </p:sp>
      <p:sp>
        <p:nvSpPr>
          <p:cNvPr id="324" name="Google Shape;324;p30"/>
          <p:cNvSpPr txBox="1">
            <a:spLocks noGrp="1"/>
          </p:cNvSpPr>
          <p:nvPr>
            <p:ph type="body" idx="2"/>
          </p:nvPr>
        </p:nvSpPr>
        <p:spPr>
          <a:xfrm>
            <a:off x="3834914"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highlight>
                  <a:srgbClr val="FFCD00"/>
                </a:highlight>
                <a:latin typeface="Avenir Roman" panose="02000503020000020003" pitchFamily="2" charset="0"/>
              </a:rPr>
              <a:t>Starting Pitchers</a:t>
            </a:r>
            <a:endParaRPr sz="1200" b="1" dirty="0">
              <a:highlight>
                <a:srgbClr val="FFCD00"/>
              </a:highlight>
              <a:latin typeface="Avenir Roman" panose="02000503020000020003" pitchFamily="2" charset="0"/>
            </a:endParaRPr>
          </a:p>
        </p:txBody>
      </p:sp>
      <p:sp>
        <p:nvSpPr>
          <p:cNvPr id="325" name="Google Shape;325;p30"/>
          <p:cNvSpPr txBox="1">
            <a:spLocks noGrp="1"/>
          </p:cNvSpPr>
          <p:nvPr>
            <p:ph type="body" idx="3"/>
          </p:nvPr>
        </p:nvSpPr>
        <p:spPr>
          <a:xfrm>
            <a:off x="6288578" y="1638975"/>
            <a:ext cx="2334000" cy="1211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200" b="1" dirty="0">
                <a:highlight>
                  <a:srgbClr val="FFCD00"/>
                </a:highlight>
                <a:latin typeface="Avenir Roman" panose="02000503020000020003" pitchFamily="2" charset="0"/>
              </a:rPr>
              <a:t>Note</a:t>
            </a:r>
            <a:endParaRPr sz="1200" b="1" dirty="0">
              <a:highlight>
                <a:srgbClr val="FFCD00"/>
              </a:highlight>
              <a:latin typeface="Avenir Roman" panose="02000503020000020003" pitchFamily="2" charset="0"/>
            </a:endParaRPr>
          </a:p>
          <a:p>
            <a:pPr marL="0" lvl="0" indent="0" algn="l" rtl="0">
              <a:spcBef>
                <a:spcPts val="600"/>
              </a:spcBef>
              <a:spcAft>
                <a:spcPts val="0"/>
              </a:spcAft>
              <a:buNone/>
            </a:pPr>
            <a:endParaRPr lang="en-US" sz="1200" dirty="0">
              <a:latin typeface="Avenir Roman" panose="02000503020000020003" pitchFamily="2" charset="0"/>
            </a:endParaRPr>
          </a:p>
          <a:p>
            <a:pPr marL="0" lvl="0" indent="0" algn="l" rtl="0">
              <a:spcBef>
                <a:spcPts val="600"/>
              </a:spcBef>
              <a:spcAft>
                <a:spcPts val="0"/>
              </a:spcAft>
              <a:buNone/>
            </a:pPr>
            <a:r>
              <a:rPr lang="en-US" sz="1200" dirty="0">
                <a:latin typeface="Avenir Roman" panose="02000503020000020003" pitchFamily="2" charset="0"/>
              </a:rPr>
              <a:t>In this case, Whiff Rate is defined as Total Whiffs / Total Pitches </a:t>
            </a:r>
          </a:p>
          <a:p>
            <a:pPr marL="0" lvl="0" indent="0" algn="l" rtl="0">
              <a:spcBef>
                <a:spcPts val="600"/>
              </a:spcBef>
              <a:spcAft>
                <a:spcPts val="0"/>
              </a:spcAft>
              <a:buNone/>
            </a:pPr>
            <a:endParaRPr lang="en-US" sz="1200" dirty="0">
              <a:latin typeface="Avenir Roman" panose="02000503020000020003" pitchFamily="2" charset="0"/>
            </a:endParaRPr>
          </a:p>
          <a:p>
            <a:pPr marL="0" lvl="0" indent="0">
              <a:buNone/>
            </a:pPr>
            <a:r>
              <a:rPr lang="en-US" sz="1200" dirty="0">
                <a:latin typeface="Avenir Roman" panose="02000503020000020003" pitchFamily="2" charset="0"/>
              </a:rPr>
              <a:t>Traditionally Whiff% is calculated using                 Total Whiffs / Total swings</a:t>
            </a:r>
            <a:endParaRPr sz="1200" dirty="0">
              <a:latin typeface="Avenir Roman" panose="02000503020000020003" pitchFamily="2" charset="0"/>
            </a:endParaRPr>
          </a:p>
          <a:p>
            <a:pPr marL="0" lvl="0" indent="0" algn="l" rtl="0">
              <a:spcBef>
                <a:spcPts val="600"/>
              </a:spcBef>
              <a:spcAft>
                <a:spcPts val="0"/>
              </a:spcAft>
              <a:buNone/>
            </a:pPr>
            <a:endParaRPr sz="1200" dirty="0">
              <a:latin typeface="Avenir Roman" panose="02000503020000020003" pitchFamily="2" charset="0"/>
            </a:endParaRPr>
          </a:p>
        </p:txBody>
      </p:sp>
      <p:grpSp>
        <p:nvGrpSpPr>
          <p:cNvPr id="329" name="Google Shape;329;p30"/>
          <p:cNvGrpSpPr/>
          <p:nvPr/>
        </p:nvGrpSpPr>
        <p:grpSpPr>
          <a:xfrm>
            <a:off x="916458" y="1019750"/>
            <a:ext cx="214625" cy="214625"/>
            <a:chOff x="2594050" y="1631825"/>
            <a:chExt cx="439625" cy="439625"/>
          </a:xfrm>
        </p:grpSpPr>
        <p:sp>
          <p:nvSpPr>
            <p:cNvPr id="330" name="Google Shape;330;p3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18</a:t>
            </a:fld>
            <a:endParaRPr dirty="0">
              <a:latin typeface="Avenir Roman" panose="02000503020000020003" pitchFamily="2" charset="0"/>
            </a:endParaRPr>
          </a:p>
        </p:txBody>
      </p:sp>
      <p:pic>
        <p:nvPicPr>
          <p:cNvPr id="2" name="Picture 1">
            <a:extLst>
              <a:ext uri="{FF2B5EF4-FFF2-40B4-BE49-F238E27FC236}">
                <a16:creationId xmlns:a16="http://schemas.microsoft.com/office/drawing/2014/main" id="{B9A0553E-2C50-ED42-BC63-D889C9967EE7}"/>
              </a:ext>
            </a:extLst>
          </p:cNvPr>
          <p:cNvPicPr>
            <a:picLocks noChangeAspect="1"/>
          </p:cNvPicPr>
          <p:nvPr/>
        </p:nvPicPr>
        <p:blipFill>
          <a:blip r:embed="rId3"/>
          <a:stretch>
            <a:fillRect/>
          </a:stretch>
        </p:blipFill>
        <p:spPr>
          <a:xfrm>
            <a:off x="916458" y="2043666"/>
            <a:ext cx="2326101" cy="1968239"/>
          </a:xfrm>
          <a:prstGeom prst="rect">
            <a:avLst/>
          </a:prstGeom>
        </p:spPr>
      </p:pic>
      <p:pic>
        <p:nvPicPr>
          <p:cNvPr id="3" name="Picture 2">
            <a:extLst>
              <a:ext uri="{FF2B5EF4-FFF2-40B4-BE49-F238E27FC236}">
                <a16:creationId xmlns:a16="http://schemas.microsoft.com/office/drawing/2014/main" id="{A7C96BFD-674C-E245-9D86-B8501CA63EAA}"/>
              </a:ext>
            </a:extLst>
          </p:cNvPr>
          <p:cNvPicPr>
            <a:picLocks noChangeAspect="1"/>
          </p:cNvPicPr>
          <p:nvPr/>
        </p:nvPicPr>
        <p:blipFill>
          <a:blip r:embed="rId4"/>
          <a:stretch>
            <a:fillRect/>
          </a:stretch>
        </p:blipFill>
        <p:spPr>
          <a:xfrm>
            <a:off x="3567651" y="2147682"/>
            <a:ext cx="2395834" cy="1760205"/>
          </a:xfrm>
          <a:prstGeom prst="rect">
            <a:avLst/>
          </a:prstGeom>
        </p:spPr>
      </p:pic>
      <p:pic>
        <p:nvPicPr>
          <p:cNvPr id="15" name="Picture 14">
            <a:hlinkClick r:id="rId5" action="ppaction://hlinksldjump"/>
            <a:extLst>
              <a:ext uri="{FF2B5EF4-FFF2-40B4-BE49-F238E27FC236}">
                <a16:creationId xmlns:a16="http://schemas.microsoft.com/office/drawing/2014/main" id="{CF86075C-D694-E442-B1A8-744FBB20851B}"/>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266655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Linear Model Attempt</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Tried a linear model in order to get clear coefficient values</a:t>
            </a:r>
          </a:p>
          <a:p>
            <a:pPr lvl="0"/>
            <a:r>
              <a:rPr lang="en-US" sz="1400" dirty="0">
                <a:latin typeface="Avenir Roman" panose="02000503020000020003" pitchFamily="2" charset="0"/>
              </a:rPr>
              <a:t>MLR Assumption of Linear Relationship was violated</a:t>
            </a:r>
          </a:p>
          <a:p>
            <a:pPr lvl="0"/>
            <a:r>
              <a:rPr lang="en-US" sz="1400" dirty="0">
                <a:latin typeface="Avenir Roman" panose="02000503020000020003" pitchFamily="2" charset="0"/>
              </a:rPr>
              <a:t>Implemented in sklearn, adjusted R-squared around 0.41</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19</a:t>
            </a:fld>
            <a:endParaRPr dirty="0">
              <a:latin typeface="Avenir Roman" panose="02000503020000020003" pitchFamily="2" charset="0"/>
            </a:endParaRPr>
          </a:p>
        </p:txBody>
      </p:sp>
      <p:pic>
        <p:nvPicPr>
          <p:cNvPr id="4" name="Picture 3">
            <a:extLst>
              <a:ext uri="{FF2B5EF4-FFF2-40B4-BE49-F238E27FC236}">
                <a16:creationId xmlns:a16="http://schemas.microsoft.com/office/drawing/2014/main" id="{327D7FFC-6A36-8F4A-A0D1-06633B344324}"/>
              </a:ext>
            </a:extLst>
          </p:cNvPr>
          <p:cNvPicPr>
            <a:picLocks noChangeAspect="1"/>
          </p:cNvPicPr>
          <p:nvPr/>
        </p:nvPicPr>
        <p:blipFill rotWithShape="1">
          <a:blip r:embed="rId3"/>
          <a:srcRect l="617" t="1359" b="1365"/>
          <a:stretch/>
        </p:blipFill>
        <p:spPr>
          <a:xfrm>
            <a:off x="1036476" y="2711315"/>
            <a:ext cx="2043482" cy="2117049"/>
          </a:xfrm>
          <a:prstGeom prst="rect">
            <a:avLst/>
          </a:prstGeom>
        </p:spPr>
      </p:pic>
      <p:pic>
        <p:nvPicPr>
          <p:cNvPr id="6" name="Picture 5">
            <a:extLst>
              <a:ext uri="{FF2B5EF4-FFF2-40B4-BE49-F238E27FC236}">
                <a16:creationId xmlns:a16="http://schemas.microsoft.com/office/drawing/2014/main" id="{A65093DB-C63C-A94B-9318-0345C5D30E5B}"/>
              </a:ext>
            </a:extLst>
          </p:cNvPr>
          <p:cNvPicPr>
            <a:picLocks noChangeAspect="1"/>
          </p:cNvPicPr>
          <p:nvPr/>
        </p:nvPicPr>
        <p:blipFill>
          <a:blip r:embed="rId4"/>
          <a:stretch>
            <a:fillRect/>
          </a:stretch>
        </p:blipFill>
        <p:spPr>
          <a:xfrm>
            <a:off x="3508578" y="2711316"/>
            <a:ext cx="2011197" cy="2117049"/>
          </a:xfrm>
          <a:prstGeom prst="rect">
            <a:avLst/>
          </a:prstGeom>
        </p:spPr>
      </p:pic>
      <p:pic>
        <p:nvPicPr>
          <p:cNvPr id="16" name="Picture 15">
            <a:hlinkClick r:id="rId5" action="ppaction://hlinksldjump"/>
            <a:extLst>
              <a:ext uri="{FF2B5EF4-FFF2-40B4-BE49-F238E27FC236}">
                <a16:creationId xmlns:a16="http://schemas.microsoft.com/office/drawing/2014/main" id="{9CF98D42-8B28-4946-BA1F-938B716303DC}"/>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48830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Executive Summary</a:t>
            </a:r>
            <a:endParaRPr dirty="0">
              <a:highlight>
                <a:srgbClr val="FFCD00"/>
              </a:highlight>
              <a:latin typeface="Avenir Roman" panose="02000503020000020003" pitchFamily="2" charset="0"/>
            </a:endParaRPr>
          </a:p>
        </p:txBody>
      </p:sp>
      <p:sp>
        <p:nvSpPr>
          <p:cNvPr id="125" name="Google Shape;125;p17"/>
          <p:cNvSpPr txBox="1">
            <a:spLocks noGrp="1"/>
          </p:cNvSpPr>
          <p:nvPr>
            <p:ph type="body" idx="1"/>
          </p:nvPr>
        </p:nvSpPr>
        <p:spPr>
          <a:xfrm>
            <a:off x="726141" y="1616470"/>
            <a:ext cx="7464809"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latin typeface="Avenir Roman" panose="02000503020000020003" pitchFamily="2" charset="0"/>
              </a:rPr>
              <a:t>The two most significant factors that impact Whiff Probability are </a:t>
            </a:r>
            <a:r>
              <a:rPr lang="en-US" dirty="0">
                <a:highlight>
                  <a:srgbClr val="FFCD00"/>
                </a:highlight>
                <a:latin typeface="Avenir Roman" panose="02000503020000020003" pitchFamily="2" charset="0"/>
                <a:sym typeface="Lora"/>
              </a:rPr>
              <a:t>Plate Height</a:t>
            </a:r>
            <a:r>
              <a:rPr lang="en-US" dirty="0">
                <a:latin typeface="Avenir Roman" panose="02000503020000020003" pitchFamily="2" charset="0"/>
                <a:sym typeface="Lora"/>
              </a:rPr>
              <a:t> </a:t>
            </a:r>
            <a:r>
              <a:rPr lang="en-US" dirty="0">
                <a:latin typeface="Avenir Roman" panose="02000503020000020003" pitchFamily="2" charset="0"/>
              </a:rPr>
              <a:t>and </a:t>
            </a:r>
            <a:r>
              <a:rPr lang="en-US" dirty="0">
                <a:highlight>
                  <a:srgbClr val="FFCD00"/>
                </a:highlight>
                <a:latin typeface="Avenir Roman" panose="02000503020000020003" pitchFamily="2" charset="0"/>
              </a:rPr>
              <a:t>Plate Side</a:t>
            </a:r>
          </a:p>
          <a:p>
            <a:pPr marL="457200" lvl="0" indent="-381000" algn="l" rtl="0">
              <a:spcBef>
                <a:spcPts val="600"/>
              </a:spcBef>
              <a:spcAft>
                <a:spcPts val="0"/>
              </a:spcAft>
              <a:buSzPts val="2400"/>
              <a:buChar char="◉"/>
            </a:pPr>
            <a:r>
              <a:rPr lang="en-US" dirty="0">
                <a:latin typeface="Avenir Roman" panose="02000503020000020003" pitchFamily="2" charset="0"/>
              </a:rPr>
              <a:t>Optimizing Plate Height and Plate Side is expected to </a:t>
            </a:r>
            <a:r>
              <a:rPr lang="en-US" dirty="0">
                <a:highlight>
                  <a:srgbClr val="FFCD00"/>
                </a:highlight>
                <a:latin typeface="Avenir Roman" panose="02000503020000020003" pitchFamily="2" charset="0"/>
              </a:rPr>
              <a:t>give a 25% percent increase in Whiff Probability (11 </a:t>
            </a:r>
            <a:r>
              <a:rPr lang="en-US" dirty="0">
                <a:highlight>
                  <a:srgbClr val="FFCD00"/>
                </a:highlight>
                <a:latin typeface="Avenir Roman" panose="02000503020000020003" pitchFamily="2" charset="0"/>
                <a:sym typeface="Wingdings" pitchFamily="2" charset="2"/>
              </a:rPr>
              <a:t> 13.75%)</a:t>
            </a:r>
            <a:endParaRPr dirty="0">
              <a:latin typeface="Avenir Roman" panose="02000503020000020003" pitchFamily="2" charset="0"/>
            </a:endParaRPr>
          </a:p>
          <a:p>
            <a:pPr marL="0" lvl="0" indent="0" algn="l" rtl="0">
              <a:spcBef>
                <a:spcPts val="600"/>
              </a:spcBef>
              <a:spcAft>
                <a:spcPts val="0"/>
              </a:spcAft>
              <a:buClr>
                <a:schemeClr val="dk1"/>
              </a:buClr>
              <a:buSzPts val="1100"/>
              <a:buFont typeface="Arial"/>
              <a:buNone/>
            </a:pPr>
            <a:endParaRPr dirty="0">
              <a:latin typeface="Avenir Roman" panose="02000503020000020003" pitchFamily="2" charset="0"/>
            </a:endParaRPr>
          </a:p>
          <a:p>
            <a:pPr marL="0" lvl="0" indent="0" algn="l" rtl="0">
              <a:spcBef>
                <a:spcPts val="600"/>
              </a:spcBef>
              <a:spcAft>
                <a:spcPts val="0"/>
              </a:spcAft>
              <a:buNone/>
            </a:pPr>
            <a:endParaRPr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a:t>
            </a:fld>
            <a:endParaRPr dirty="0">
              <a:latin typeface="Avenir Roman" panose="02000503020000020003" pitchFamily="2" charset="0"/>
            </a:endParaRPr>
          </a:p>
        </p:txBody>
      </p:sp>
      <p:pic>
        <p:nvPicPr>
          <p:cNvPr id="2" name="Picture 1">
            <a:hlinkClick r:id="rId3" action="ppaction://hlinksldjump"/>
            <a:extLst>
              <a:ext uri="{FF2B5EF4-FFF2-40B4-BE49-F238E27FC236}">
                <a16:creationId xmlns:a16="http://schemas.microsoft.com/office/drawing/2014/main" id="{4EDFE74F-04B1-1C4A-9532-D608D1C063B2}"/>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314881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Simulation Process</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Random seed for model replication</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a:p>
            <a:pPr lvl="0"/>
            <a:r>
              <a:rPr lang="en-US" sz="1400" dirty="0">
                <a:latin typeface="Avenir Roman" panose="02000503020000020003" pitchFamily="2" charset="0"/>
              </a:rPr>
              <a:t>Replace data with optimal range data</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a:p>
            <a:pPr marL="76200" lvl="0" indent="0">
              <a:buNone/>
            </a:pPr>
            <a:endParaRPr lang="en-US" sz="1400" dirty="0">
              <a:latin typeface="Avenir Roman" panose="02000503020000020003" pitchFamily="2" charset="0"/>
            </a:endParaRPr>
          </a:p>
          <a:p>
            <a:pPr lvl="0"/>
            <a:endParaRPr lang="en-US" sz="1000" dirty="0">
              <a:latin typeface="Avenir Roman" panose="02000503020000020003" pitchFamily="2" charset="0"/>
            </a:endParaRPr>
          </a:p>
          <a:p>
            <a:pPr lvl="0"/>
            <a:r>
              <a:rPr lang="en-US" sz="1400" dirty="0">
                <a:latin typeface="Avenir Roman" panose="02000503020000020003" pitchFamily="2" charset="0"/>
              </a:rPr>
              <a:t>Each run was compared to a model with the baseline data</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20</a:t>
            </a:fld>
            <a:endParaRPr dirty="0">
              <a:latin typeface="Avenir Roman" panose="02000503020000020003" pitchFamily="2" charset="0"/>
            </a:endParaRPr>
          </a:p>
        </p:txBody>
      </p:sp>
      <p:pic>
        <p:nvPicPr>
          <p:cNvPr id="2" name="Picture 1">
            <a:extLst>
              <a:ext uri="{FF2B5EF4-FFF2-40B4-BE49-F238E27FC236}">
                <a16:creationId xmlns:a16="http://schemas.microsoft.com/office/drawing/2014/main" id="{6DD7C435-16EC-7842-9BDD-7DB8C4192613}"/>
              </a:ext>
            </a:extLst>
          </p:cNvPr>
          <p:cNvPicPr>
            <a:picLocks noChangeAspect="1"/>
          </p:cNvPicPr>
          <p:nvPr/>
        </p:nvPicPr>
        <p:blipFill rotWithShape="1">
          <a:blip r:embed="rId3"/>
          <a:srcRect t="53005"/>
          <a:stretch/>
        </p:blipFill>
        <p:spPr>
          <a:xfrm>
            <a:off x="1088127" y="2001828"/>
            <a:ext cx="5170825" cy="553481"/>
          </a:xfrm>
          <a:prstGeom prst="rect">
            <a:avLst/>
          </a:prstGeom>
        </p:spPr>
      </p:pic>
      <p:pic>
        <p:nvPicPr>
          <p:cNvPr id="3" name="Picture 2">
            <a:extLst>
              <a:ext uri="{FF2B5EF4-FFF2-40B4-BE49-F238E27FC236}">
                <a16:creationId xmlns:a16="http://schemas.microsoft.com/office/drawing/2014/main" id="{FC0F3537-57E2-AD4F-8153-938B7C4BCF97}"/>
              </a:ext>
            </a:extLst>
          </p:cNvPr>
          <p:cNvPicPr>
            <a:picLocks noChangeAspect="1"/>
          </p:cNvPicPr>
          <p:nvPr/>
        </p:nvPicPr>
        <p:blipFill>
          <a:blip r:embed="rId4"/>
          <a:stretch>
            <a:fillRect/>
          </a:stretch>
        </p:blipFill>
        <p:spPr>
          <a:xfrm>
            <a:off x="1088127" y="3203511"/>
            <a:ext cx="5170825" cy="685652"/>
          </a:xfrm>
          <a:prstGeom prst="rect">
            <a:avLst/>
          </a:prstGeom>
        </p:spPr>
      </p:pic>
      <p:pic>
        <p:nvPicPr>
          <p:cNvPr id="15" name="Picture 14">
            <a:hlinkClick r:id="rId5" action="ppaction://hlinksldjump"/>
            <a:extLst>
              <a:ext uri="{FF2B5EF4-FFF2-40B4-BE49-F238E27FC236}">
                <a16:creationId xmlns:a16="http://schemas.microsoft.com/office/drawing/2014/main" id="{78431BBD-954F-464D-B122-158054D0098D}"/>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414627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Distribution</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Distribution of target variable: Whiff Probability</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21</a:t>
            </a:fld>
            <a:endParaRPr dirty="0">
              <a:latin typeface="Avenir Roman" panose="02000503020000020003" pitchFamily="2" charset="0"/>
            </a:endParaRPr>
          </a:p>
        </p:txBody>
      </p:sp>
      <p:pic>
        <p:nvPicPr>
          <p:cNvPr id="4" name="Picture 3">
            <a:extLst>
              <a:ext uri="{FF2B5EF4-FFF2-40B4-BE49-F238E27FC236}">
                <a16:creationId xmlns:a16="http://schemas.microsoft.com/office/drawing/2014/main" id="{0B5A4B53-9962-B641-885C-6CC909FCB0C5}"/>
              </a:ext>
            </a:extLst>
          </p:cNvPr>
          <p:cNvPicPr>
            <a:picLocks noChangeAspect="1"/>
          </p:cNvPicPr>
          <p:nvPr/>
        </p:nvPicPr>
        <p:blipFill rotWithShape="1">
          <a:blip r:embed="rId3"/>
          <a:srcRect l="695" r="-1"/>
          <a:stretch/>
        </p:blipFill>
        <p:spPr>
          <a:xfrm>
            <a:off x="1277654" y="2070619"/>
            <a:ext cx="4121064" cy="2757746"/>
          </a:xfrm>
          <a:prstGeom prst="rect">
            <a:avLst/>
          </a:prstGeom>
        </p:spPr>
      </p:pic>
      <p:pic>
        <p:nvPicPr>
          <p:cNvPr id="14" name="Picture 13">
            <a:hlinkClick r:id="rId4" action="ppaction://hlinksldjump"/>
            <a:extLst>
              <a:ext uri="{FF2B5EF4-FFF2-40B4-BE49-F238E27FC236}">
                <a16:creationId xmlns:a16="http://schemas.microsoft.com/office/drawing/2014/main" id="{D7B39110-6B7D-1C4F-9053-78426784D42C}"/>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113703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Distribution</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Distribution of variable: Plate Side</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22</a:t>
            </a:fld>
            <a:endParaRPr dirty="0">
              <a:latin typeface="Avenir Roman" panose="02000503020000020003" pitchFamily="2" charset="0"/>
            </a:endParaRPr>
          </a:p>
        </p:txBody>
      </p:sp>
      <p:pic>
        <p:nvPicPr>
          <p:cNvPr id="2" name="Picture 1">
            <a:extLst>
              <a:ext uri="{FF2B5EF4-FFF2-40B4-BE49-F238E27FC236}">
                <a16:creationId xmlns:a16="http://schemas.microsoft.com/office/drawing/2014/main" id="{337274D5-7A2A-EA4D-88F0-970726F46DC8}"/>
              </a:ext>
            </a:extLst>
          </p:cNvPr>
          <p:cNvPicPr>
            <a:picLocks noChangeAspect="1"/>
          </p:cNvPicPr>
          <p:nvPr/>
        </p:nvPicPr>
        <p:blipFill>
          <a:blip r:embed="rId3"/>
          <a:stretch>
            <a:fillRect/>
          </a:stretch>
        </p:blipFill>
        <p:spPr>
          <a:xfrm>
            <a:off x="1098093" y="2143659"/>
            <a:ext cx="3588979" cy="2443811"/>
          </a:xfrm>
          <a:prstGeom prst="rect">
            <a:avLst/>
          </a:prstGeom>
        </p:spPr>
      </p:pic>
      <p:pic>
        <p:nvPicPr>
          <p:cNvPr id="3" name="Picture 2">
            <a:extLst>
              <a:ext uri="{FF2B5EF4-FFF2-40B4-BE49-F238E27FC236}">
                <a16:creationId xmlns:a16="http://schemas.microsoft.com/office/drawing/2014/main" id="{B01B1D65-756F-8D4A-94A1-670DA38CA646}"/>
              </a:ext>
            </a:extLst>
          </p:cNvPr>
          <p:cNvPicPr>
            <a:picLocks noChangeAspect="1"/>
          </p:cNvPicPr>
          <p:nvPr/>
        </p:nvPicPr>
        <p:blipFill rotWithShape="1">
          <a:blip r:embed="rId4"/>
          <a:srcRect l="275" b="1770"/>
          <a:stretch/>
        </p:blipFill>
        <p:spPr>
          <a:xfrm>
            <a:off x="4897676" y="2127836"/>
            <a:ext cx="3645551" cy="2409224"/>
          </a:xfrm>
          <a:prstGeom prst="rect">
            <a:avLst/>
          </a:prstGeom>
        </p:spPr>
      </p:pic>
      <p:sp>
        <p:nvSpPr>
          <p:cNvPr id="5" name="TextBox 4">
            <a:extLst>
              <a:ext uri="{FF2B5EF4-FFF2-40B4-BE49-F238E27FC236}">
                <a16:creationId xmlns:a16="http://schemas.microsoft.com/office/drawing/2014/main" id="{5D5AC00E-8A72-034E-BBC7-C7B7E40FEBA8}"/>
              </a:ext>
            </a:extLst>
          </p:cNvPr>
          <p:cNvSpPr txBox="1"/>
          <p:nvPr/>
        </p:nvSpPr>
        <p:spPr>
          <a:xfrm>
            <a:off x="2755726" y="4708064"/>
            <a:ext cx="284052" cy="307777"/>
          </a:xfrm>
          <a:prstGeom prst="rect">
            <a:avLst/>
          </a:prstGeom>
          <a:noFill/>
        </p:spPr>
        <p:txBody>
          <a:bodyPr wrap="none" rtlCol="0">
            <a:spAutoFit/>
          </a:bodyPr>
          <a:lstStyle/>
          <a:p>
            <a:r>
              <a:rPr lang="en-US" b="1" dirty="0">
                <a:latin typeface="Avenir Roman" panose="02000503020000020003" pitchFamily="2" charset="0"/>
              </a:rPr>
              <a:t>L</a:t>
            </a:r>
          </a:p>
        </p:txBody>
      </p:sp>
      <p:sp>
        <p:nvSpPr>
          <p:cNvPr id="14" name="TextBox 13">
            <a:extLst>
              <a:ext uri="{FF2B5EF4-FFF2-40B4-BE49-F238E27FC236}">
                <a16:creationId xmlns:a16="http://schemas.microsoft.com/office/drawing/2014/main" id="{15C71A51-23F5-0E45-BC5A-6C5991A5BA8F}"/>
              </a:ext>
            </a:extLst>
          </p:cNvPr>
          <p:cNvSpPr txBox="1"/>
          <p:nvPr/>
        </p:nvSpPr>
        <p:spPr>
          <a:xfrm>
            <a:off x="6578425" y="4722443"/>
            <a:ext cx="298480" cy="307777"/>
          </a:xfrm>
          <a:prstGeom prst="rect">
            <a:avLst/>
          </a:prstGeom>
          <a:noFill/>
        </p:spPr>
        <p:txBody>
          <a:bodyPr wrap="none" rtlCol="0">
            <a:spAutoFit/>
          </a:bodyPr>
          <a:lstStyle/>
          <a:p>
            <a:r>
              <a:rPr lang="en-US" b="1" dirty="0">
                <a:latin typeface="Avenir Roman" panose="02000503020000020003" pitchFamily="2" charset="0"/>
              </a:rPr>
              <a:t>R</a:t>
            </a:r>
          </a:p>
        </p:txBody>
      </p:sp>
      <p:pic>
        <p:nvPicPr>
          <p:cNvPr id="16" name="Picture 15">
            <a:hlinkClick r:id="rId5" action="ppaction://hlinksldjump"/>
            <a:extLst>
              <a:ext uri="{FF2B5EF4-FFF2-40B4-BE49-F238E27FC236}">
                <a16:creationId xmlns:a16="http://schemas.microsoft.com/office/drawing/2014/main" id="{7C9D5012-5227-1546-8E09-996793C0F5ED}"/>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2134869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Distribution</a:t>
            </a:r>
            <a:endParaRPr dirty="0">
              <a:latin typeface="Avenir Roman" panose="02000503020000020003" pitchFamily="2" charset="0"/>
            </a:endParaRPr>
          </a:p>
        </p:txBody>
      </p:sp>
      <p:sp>
        <p:nvSpPr>
          <p:cNvPr id="125" name="Google Shape;125;p17"/>
          <p:cNvSpPr txBox="1">
            <a:spLocks noGrp="1"/>
          </p:cNvSpPr>
          <p:nvPr>
            <p:ph type="body" idx="1"/>
          </p:nvPr>
        </p:nvSpPr>
        <p:spPr>
          <a:xfrm>
            <a:off x="719419" y="1475270"/>
            <a:ext cx="5634247"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Distribution of variable: Plate Height</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23</a:t>
            </a:fld>
            <a:endParaRPr dirty="0">
              <a:latin typeface="Avenir Roman" panose="02000503020000020003" pitchFamily="2" charset="0"/>
            </a:endParaRPr>
          </a:p>
        </p:txBody>
      </p:sp>
      <p:pic>
        <p:nvPicPr>
          <p:cNvPr id="4" name="Picture 3">
            <a:extLst>
              <a:ext uri="{FF2B5EF4-FFF2-40B4-BE49-F238E27FC236}">
                <a16:creationId xmlns:a16="http://schemas.microsoft.com/office/drawing/2014/main" id="{B8C33040-30E0-244C-8899-E04BD7963509}"/>
              </a:ext>
            </a:extLst>
          </p:cNvPr>
          <p:cNvPicPr>
            <a:picLocks noChangeAspect="1"/>
          </p:cNvPicPr>
          <p:nvPr/>
        </p:nvPicPr>
        <p:blipFill rotWithShape="1">
          <a:blip r:embed="rId3"/>
          <a:srcRect r="1319"/>
          <a:stretch/>
        </p:blipFill>
        <p:spPr>
          <a:xfrm>
            <a:off x="1139081" y="2089737"/>
            <a:ext cx="4362738" cy="2867330"/>
          </a:xfrm>
          <a:prstGeom prst="rect">
            <a:avLst/>
          </a:prstGeom>
        </p:spPr>
      </p:pic>
      <p:pic>
        <p:nvPicPr>
          <p:cNvPr id="16" name="Picture 15">
            <a:hlinkClick r:id="rId4" action="ppaction://hlinksldjump"/>
            <a:extLst>
              <a:ext uri="{FF2B5EF4-FFF2-40B4-BE49-F238E27FC236}">
                <a16:creationId xmlns:a16="http://schemas.microsoft.com/office/drawing/2014/main" id="{B3D89D9C-1147-8645-A224-E7FBD07EF416}"/>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311917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Understanding Plate Height</a:t>
            </a:r>
            <a:endParaRPr dirty="0">
              <a:latin typeface="Avenir Roman" panose="02000503020000020003" pitchFamily="2" charset="0"/>
            </a:endParaRPr>
          </a:p>
        </p:txBody>
      </p:sp>
      <p:sp>
        <p:nvSpPr>
          <p:cNvPr id="125" name="Google Shape;125;p17"/>
          <p:cNvSpPr txBox="1">
            <a:spLocks noGrp="1"/>
          </p:cNvSpPr>
          <p:nvPr>
            <p:ph type="body" idx="1"/>
          </p:nvPr>
        </p:nvSpPr>
        <p:spPr>
          <a:xfrm>
            <a:off x="719420" y="1475270"/>
            <a:ext cx="4216044"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The range is from 0.9 to 1.1 feet </a:t>
            </a:r>
          </a:p>
          <a:p>
            <a:pPr lvl="0"/>
            <a:r>
              <a:rPr lang="en-US" sz="1400" dirty="0">
                <a:latin typeface="Avenir Roman" panose="02000503020000020003" pitchFamily="2" charset="0"/>
              </a:rPr>
              <a:t>This is pretty close to the ground</a:t>
            </a:r>
          </a:p>
          <a:p>
            <a:pPr lvl="0"/>
            <a:r>
              <a:rPr lang="en-US" sz="1400" dirty="0">
                <a:latin typeface="Avenir Roman" panose="02000503020000020003" pitchFamily="2" charset="0"/>
              </a:rPr>
              <a:t>The chart (via Baseball Prospectus) does show that a pitcher can “drag” the strike zone lower </a:t>
            </a:r>
          </a:p>
          <a:p>
            <a:pPr lvl="0"/>
            <a:r>
              <a:rPr lang="en-US" sz="1400" dirty="0">
                <a:latin typeface="Avenir Roman" panose="02000503020000020003" pitchFamily="2" charset="0"/>
              </a:rPr>
              <a:t>A pitch does not have to be in the strike zone in order to cause a Whiff – 1.1 feet is close enough to the strike zone to draw a swing (confirmed by historical data) </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24</a:t>
            </a:fld>
            <a:endParaRPr dirty="0">
              <a:latin typeface="Avenir Roman" panose="02000503020000020003" pitchFamily="2" charset="0"/>
            </a:endParaRPr>
          </a:p>
        </p:txBody>
      </p:sp>
      <p:pic>
        <p:nvPicPr>
          <p:cNvPr id="2" name="Picture 1">
            <a:extLst>
              <a:ext uri="{FF2B5EF4-FFF2-40B4-BE49-F238E27FC236}">
                <a16:creationId xmlns:a16="http://schemas.microsoft.com/office/drawing/2014/main" id="{8E95088A-9B92-CA4D-8397-00741103CB1B}"/>
              </a:ext>
            </a:extLst>
          </p:cNvPr>
          <p:cNvPicPr>
            <a:picLocks noChangeAspect="1"/>
          </p:cNvPicPr>
          <p:nvPr/>
        </p:nvPicPr>
        <p:blipFill>
          <a:blip r:embed="rId3"/>
          <a:stretch>
            <a:fillRect/>
          </a:stretch>
        </p:blipFill>
        <p:spPr>
          <a:xfrm>
            <a:off x="5393448" y="1254803"/>
            <a:ext cx="3240494" cy="3691848"/>
          </a:xfrm>
          <a:prstGeom prst="rect">
            <a:avLst/>
          </a:prstGeom>
        </p:spPr>
      </p:pic>
      <p:pic>
        <p:nvPicPr>
          <p:cNvPr id="13" name="Picture 12">
            <a:hlinkClick r:id="rId4" action="ppaction://hlinksldjump"/>
            <a:extLst>
              <a:ext uri="{FF2B5EF4-FFF2-40B4-BE49-F238E27FC236}">
                <a16:creationId xmlns:a16="http://schemas.microsoft.com/office/drawing/2014/main" id="{D3F13B1F-68D9-804C-86DB-C07CAF349C98}"/>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5282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Understanding Plate Side</a:t>
            </a:r>
            <a:endParaRPr dirty="0">
              <a:latin typeface="Avenir Roman" panose="02000503020000020003" pitchFamily="2" charset="0"/>
            </a:endParaRPr>
          </a:p>
        </p:txBody>
      </p:sp>
      <p:sp>
        <p:nvSpPr>
          <p:cNvPr id="125" name="Google Shape;125;p17"/>
          <p:cNvSpPr txBox="1">
            <a:spLocks noGrp="1"/>
          </p:cNvSpPr>
          <p:nvPr>
            <p:ph type="body" idx="1"/>
          </p:nvPr>
        </p:nvSpPr>
        <p:spPr>
          <a:xfrm>
            <a:off x="719420" y="1475270"/>
            <a:ext cx="4216044" cy="3112200"/>
          </a:xfrm>
          <a:prstGeom prst="rect">
            <a:avLst/>
          </a:prstGeom>
        </p:spPr>
        <p:txBody>
          <a:bodyPr spcFirstLastPara="1" wrap="square" lIns="91425" tIns="91425" rIns="91425" bIns="91425" anchor="t" anchorCtr="0">
            <a:noAutofit/>
          </a:bodyPr>
          <a:lstStyle/>
          <a:p>
            <a:pPr lvl="0"/>
            <a:r>
              <a:rPr lang="en-US" sz="1400" dirty="0">
                <a:latin typeface="Avenir Roman" panose="02000503020000020003" pitchFamily="2" charset="0"/>
              </a:rPr>
              <a:t>Baseball plate is around 1.5 feet wide </a:t>
            </a:r>
          </a:p>
          <a:p>
            <a:pPr lvl="0"/>
            <a:r>
              <a:rPr lang="en-US" sz="1400" dirty="0">
                <a:latin typeface="Avenir Roman" panose="02000503020000020003" pitchFamily="2" charset="0"/>
              </a:rPr>
              <a:t>Maximum deviation from center line is 1.25 feet (around a half foot off the plate) </a:t>
            </a:r>
          </a:p>
          <a:p>
            <a:pPr lvl="0"/>
            <a:r>
              <a:rPr lang="en-US" sz="1400" dirty="0">
                <a:latin typeface="Avenir Roman" panose="02000503020000020003" pitchFamily="2" charset="0"/>
              </a:rPr>
              <a:t>A pitch a half foot off the plate would likely not hit the batter or enter the batter’s box</a:t>
            </a:r>
          </a:p>
          <a:p>
            <a:pPr lvl="0"/>
            <a:endParaRPr lang="en-US" sz="1400" dirty="0">
              <a:latin typeface="Avenir Roman" panose="02000503020000020003" pitchFamily="2" charset="0"/>
            </a:endParaRPr>
          </a:p>
          <a:p>
            <a:pPr lvl="0"/>
            <a:endParaRPr lang="en-US" sz="1400" dirty="0">
              <a:latin typeface="Avenir Roman" panose="02000503020000020003" pitchFamily="2"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25</a:t>
            </a:fld>
            <a:endParaRPr dirty="0">
              <a:latin typeface="Avenir Roman" panose="02000503020000020003" pitchFamily="2" charset="0"/>
            </a:endParaRPr>
          </a:p>
        </p:txBody>
      </p:sp>
      <p:pic>
        <p:nvPicPr>
          <p:cNvPr id="3" name="Picture 2">
            <a:extLst>
              <a:ext uri="{FF2B5EF4-FFF2-40B4-BE49-F238E27FC236}">
                <a16:creationId xmlns:a16="http://schemas.microsoft.com/office/drawing/2014/main" id="{B8E12237-0F13-6A43-8E6C-DBF5C9262D34}"/>
              </a:ext>
            </a:extLst>
          </p:cNvPr>
          <p:cNvPicPr>
            <a:picLocks noChangeAspect="1"/>
          </p:cNvPicPr>
          <p:nvPr/>
        </p:nvPicPr>
        <p:blipFill rotWithShape="1">
          <a:blip r:embed="rId3"/>
          <a:srcRect l="9172" r="5943"/>
          <a:stretch/>
        </p:blipFill>
        <p:spPr>
          <a:xfrm>
            <a:off x="5358809" y="1358268"/>
            <a:ext cx="3184418" cy="3201966"/>
          </a:xfrm>
          <a:prstGeom prst="rect">
            <a:avLst/>
          </a:prstGeom>
        </p:spPr>
      </p:pic>
      <p:pic>
        <p:nvPicPr>
          <p:cNvPr id="13" name="Picture 12">
            <a:hlinkClick r:id="rId4" action="ppaction://hlinksldjump"/>
            <a:extLst>
              <a:ext uri="{FF2B5EF4-FFF2-40B4-BE49-F238E27FC236}">
                <a16:creationId xmlns:a16="http://schemas.microsoft.com/office/drawing/2014/main" id="{EA81AECB-F0E0-8A43-B739-B918004A3AEF}"/>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110943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381250" y="937125"/>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Process &amp; Methodology</a:t>
            </a:r>
            <a:endParaRPr dirty="0">
              <a:latin typeface="Avenir Roman" panose="02000503020000020003" pitchFamily="2" charset="0"/>
            </a:endParaRPr>
          </a:p>
        </p:txBody>
      </p:sp>
      <p:grpSp>
        <p:nvGrpSpPr>
          <p:cNvPr id="307" name="Google Shape;307;p29"/>
          <p:cNvGrpSpPr/>
          <p:nvPr/>
        </p:nvGrpSpPr>
        <p:grpSpPr>
          <a:xfrm>
            <a:off x="916458" y="1019750"/>
            <a:ext cx="214625" cy="214625"/>
            <a:chOff x="2594050" y="1631825"/>
            <a:chExt cx="439625" cy="439625"/>
          </a:xfrm>
        </p:grpSpPr>
        <p:sp>
          <p:nvSpPr>
            <p:cNvPr id="308" name="Google Shape;308;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9"/>
          <p:cNvSpPr/>
          <p:nvPr/>
        </p:nvSpPr>
        <p:spPr>
          <a:xfrm>
            <a:off x="706905" y="2211714"/>
            <a:ext cx="2139520" cy="2111149"/>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Avenir Roman" panose="02000503020000020003" pitchFamily="2" charset="0"/>
                <a:ea typeface="Lora"/>
                <a:cs typeface="Lora"/>
                <a:sym typeface="Lora"/>
              </a:rPr>
              <a:t>Identify</a:t>
            </a:r>
            <a:r>
              <a:rPr lang="en" sz="1200" dirty="0">
                <a:latin typeface="Avenir Roman" panose="02000503020000020003" pitchFamily="2" charset="0"/>
                <a:ea typeface="Lora"/>
                <a:cs typeface="Lora"/>
                <a:sym typeface="Lora"/>
              </a:rPr>
              <a:t> factors with biggest impacts on Whiff Probability</a:t>
            </a:r>
          </a:p>
          <a:p>
            <a:pPr marL="0" lvl="0" indent="0" algn="ctr" rtl="0">
              <a:spcBef>
                <a:spcPts val="0"/>
              </a:spcBef>
              <a:spcAft>
                <a:spcPts val="0"/>
              </a:spcAft>
              <a:buNone/>
            </a:pPr>
            <a:endParaRPr lang="en" sz="1200" dirty="0">
              <a:latin typeface="Avenir Roman" panose="02000503020000020003" pitchFamily="2" charset="0"/>
              <a:ea typeface="Lora"/>
              <a:cs typeface="Lora"/>
              <a:sym typeface="Lora"/>
            </a:endParaRPr>
          </a:p>
          <a:p>
            <a:pPr marL="0" lvl="0" indent="0" algn="ctr" rtl="0">
              <a:spcBef>
                <a:spcPts val="0"/>
              </a:spcBef>
              <a:spcAft>
                <a:spcPts val="0"/>
              </a:spcAft>
              <a:buNone/>
            </a:pPr>
            <a:r>
              <a:rPr lang="en" sz="1200" i="1" dirty="0">
                <a:latin typeface="Avenir Roman" panose="02000503020000020003" pitchFamily="2" charset="0"/>
                <a:ea typeface="Lora"/>
                <a:cs typeface="Lora"/>
                <a:sym typeface="Lora"/>
              </a:rPr>
              <a:t>Swing Probability</a:t>
            </a:r>
          </a:p>
          <a:p>
            <a:pPr marL="0" lvl="0" indent="0" algn="ctr" rtl="0">
              <a:spcBef>
                <a:spcPts val="0"/>
              </a:spcBef>
              <a:spcAft>
                <a:spcPts val="0"/>
              </a:spcAft>
              <a:buNone/>
            </a:pPr>
            <a:r>
              <a:rPr lang="en-US" sz="1200" i="1" dirty="0">
                <a:latin typeface="Avenir Roman" panose="02000503020000020003" pitchFamily="2" charset="0"/>
                <a:ea typeface="Lora"/>
                <a:cs typeface="Lora"/>
                <a:sym typeface="Lora"/>
              </a:rPr>
              <a:t>and</a:t>
            </a:r>
            <a:r>
              <a:rPr lang="en" sz="1200" i="1" dirty="0">
                <a:latin typeface="Avenir Roman" panose="02000503020000020003" pitchFamily="2" charset="0"/>
                <a:ea typeface="Lora"/>
                <a:cs typeface="Lora"/>
                <a:sym typeface="Lora"/>
              </a:rPr>
              <a:t> Plate Height</a:t>
            </a:r>
          </a:p>
        </p:txBody>
      </p:sp>
      <p:sp>
        <p:nvSpPr>
          <p:cNvPr id="313" name="Google Shape;313;p29"/>
          <p:cNvSpPr/>
          <p:nvPr/>
        </p:nvSpPr>
        <p:spPr>
          <a:xfrm>
            <a:off x="6500168" y="2211715"/>
            <a:ext cx="2139520" cy="2111149"/>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Avenir Roman" panose="02000503020000020003" pitchFamily="2" charset="0"/>
                <a:ea typeface="Lora"/>
                <a:cs typeface="Lora"/>
                <a:sym typeface="Lora"/>
              </a:rPr>
              <a:t>Quantify</a:t>
            </a:r>
            <a:r>
              <a:rPr lang="en" sz="1200" dirty="0">
                <a:latin typeface="Avenir Roman" panose="02000503020000020003" pitchFamily="2" charset="0"/>
                <a:ea typeface="Lora"/>
                <a:cs typeface="Lora"/>
                <a:sym typeface="Lora"/>
              </a:rPr>
              <a:t> how changes in factors influence Whiff Probability</a:t>
            </a:r>
          </a:p>
          <a:p>
            <a:pPr marL="0" lvl="0" indent="0" algn="ctr" rtl="0">
              <a:spcBef>
                <a:spcPts val="0"/>
              </a:spcBef>
              <a:spcAft>
                <a:spcPts val="0"/>
              </a:spcAft>
              <a:buNone/>
            </a:pPr>
            <a:endParaRPr lang="en" sz="1200" dirty="0">
              <a:latin typeface="Avenir Roman" panose="02000503020000020003" pitchFamily="2" charset="0"/>
              <a:ea typeface="Lora"/>
              <a:cs typeface="Lora"/>
              <a:sym typeface="Lora"/>
            </a:endParaRPr>
          </a:p>
          <a:p>
            <a:pPr marL="0" lvl="0" indent="0" algn="ctr" rtl="0">
              <a:spcBef>
                <a:spcPts val="0"/>
              </a:spcBef>
              <a:spcAft>
                <a:spcPts val="0"/>
              </a:spcAft>
              <a:buNone/>
            </a:pPr>
            <a:r>
              <a:rPr lang="en-US" sz="1200" i="1" dirty="0">
                <a:latin typeface="Avenir Roman" panose="02000503020000020003" pitchFamily="2" charset="0"/>
                <a:ea typeface="Lora"/>
                <a:cs typeface="Lora"/>
                <a:sym typeface="Lora"/>
              </a:rPr>
              <a:t>Model Simulation</a:t>
            </a:r>
            <a:endParaRPr sz="1200" i="1" dirty="0">
              <a:latin typeface="Avenir Roman" panose="02000503020000020003" pitchFamily="2" charset="0"/>
              <a:ea typeface="Lora"/>
              <a:cs typeface="Lora"/>
              <a:sym typeface="Lora"/>
            </a:endParaRPr>
          </a:p>
        </p:txBody>
      </p:sp>
      <p:sp>
        <p:nvSpPr>
          <p:cNvPr id="314" name="Google Shape;314;p29"/>
          <p:cNvSpPr/>
          <p:nvPr/>
        </p:nvSpPr>
        <p:spPr>
          <a:xfrm>
            <a:off x="3603536" y="2211714"/>
            <a:ext cx="2139520" cy="2111149"/>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Avenir Roman" panose="02000503020000020003" pitchFamily="2" charset="0"/>
                <a:ea typeface="Lora"/>
                <a:cs typeface="Lora"/>
                <a:sym typeface="Lora"/>
              </a:rPr>
              <a:t>Understand</a:t>
            </a:r>
            <a:r>
              <a:rPr lang="en" sz="1200" dirty="0">
                <a:latin typeface="Avenir Roman" panose="02000503020000020003" pitchFamily="2" charset="0"/>
                <a:ea typeface="Lora"/>
                <a:cs typeface="Lora"/>
                <a:sym typeface="Lora"/>
              </a:rPr>
              <a:t> how factors impact Whiff Probability</a:t>
            </a:r>
          </a:p>
          <a:p>
            <a:pPr marL="0" lvl="0" indent="0" algn="ctr" rtl="0">
              <a:spcBef>
                <a:spcPts val="0"/>
              </a:spcBef>
              <a:spcAft>
                <a:spcPts val="0"/>
              </a:spcAft>
              <a:buNone/>
            </a:pPr>
            <a:endParaRPr lang="en" sz="1200" dirty="0">
              <a:latin typeface="Avenir Roman" panose="02000503020000020003" pitchFamily="2" charset="0"/>
              <a:ea typeface="Lora"/>
              <a:cs typeface="Lora"/>
              <a:sym typeface="Lora"/>
            </a:endParaRPr>
          </a:p>
          <a:p>
            <a:pPr marL="0" lvl="0" indent="0" algn="ctr" rtl="0">
              <a:spcBef>
                <a:spcPts val="0"/>
              </a:spcBef>
              <a:spcAft>
                <a:spcPts val="0"/>
              </a:spcAft>
              <a:buNone/>
            </a:pPr>
            <a:r>
              <a:rPr lang="en" sz="1200" i="1" dirty="0">
                <a:latin typeface="Avenir Roman" panose="02000503020000020003" pitchFamily="2" charset="0"/>
                <a:ea typeface="Lora"/>
                <a:cs typeface="Lora"/>
                <a:sym typeface="Lora"/>
              </a:rPr>
              <a:t>Correlation Analysis</a:t>
            </a:r>
            <a:endParaRPr sz="1200" i="1" dirty="0">
              <a:latin typeface="Avenir Roman" panose="02000503020000020003" pitchFamily="2" charset="0"/>
              <a:ea typeface="Lora"/>
              <a:cs typeface="Lora"/>
              <a:sym typeface="Lora"/>
            </a:endParaRPr>
          </a:p>
        </p:txBody>
      </p:sp>
      <p:sp>
        <p:nvSpPr>
          <p:cNvPr id="317" name="Google Shape;317;p2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3</a:t>
            </a:fld>
            <a:endParaRPr dirty="0">
              <a:latin typeface="Avenir Roman" panose="02000503020000020003" pitchFamily="2" charset="0"/>
            </a:endParaRPr>
          </a:p>
        </p:txBody>
      </p:sp>
      <p:cxnSp>
        <p:nvCxnSpPr>
          <p:cNvPr id="4" name="Straight Arrow Connector 3">
            <a:extLst>
              <a:ext uri="{FF2B5EF4-FFF2-40B4-BE49-F238E27FC236}">
                <a16:creationId xmlns:a16="http://schemas.microsoft.com/office/drawing/2014/main" id="{428D0DC3-0F9A-B042-A6CB-B40EA55BB271}"/>
              </a:ext>
            </a:extLst>
          </p:cNvPr>
          <p:cNvCxnSpPr>
            <a:cxnSpLocks/>
          </p:cNvCxnSpPr>
          <p:nvPr/>
        </p:nvCxnSpPr>
        <p:spPr>
          <a:xfrm>
            <a:off x="2846424" y="3260983"/>
            <a:ext cx="6400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713A33-997F-7241-9475-3782DE9D48B4}"/>
              </a:ext>
            </a:extLst>
          </p:cNvPr>
          <p:cNvCxnSpPr>
            <a:cxnSpLocks/>
          </p:cNvCxnSpPr>
          <p:nvPr/>
        </p:nvCxnSpPr>
        <p:spPr>
          <a:xfrm>
            <a:off x="5743056" y="3260983"/>
            <a:ext cx="6400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3" name="Google Shape;642;p39">
            <a:extLst>
              <a:ext uri="{FF2B5EF4-FFF2-40B4-BE49-F238E27FC236}">
                <a16:creationId xmlns:a16="http://schemas.microsoft.com/office/drawing/2014/main" id="{43DE8C1E-8FC8-0A41-9FBE-DEF3C6DE9C2C}"/>
              </a:ext>
            </a:extLst>
          </p:cNvPr>
          <p:cNvGrpSpPr/>
          <p:nvPr/>
        </p:nvGrpSpPr>
        <p:grpSpPr>
          <a:xfrm>
            <a:off x="4496728" y="1582950"/>
            <a:ext cx="353136" cy="313738"/>
            <a:chOff x="5292575" y="3681900"/>
            <a:chExt cx="420150" cy="373275"/>
          </a:xfrm>
        </p:grpSpPr>
        <p:sp>
          <p:nvSpPr>
            <p:cNvPr id="34" name="Google Shape;643;p39">
              <a:extLst>
                <a:ext uri="{FF2B5EF4-FFF2-40B4-BE49-F238E27FC236}">
                  <a16:creationId xmlns:a16="http://schemas.microsoft.com/office/drawing/2014/main" id="{42890A11-634C-2647-B6E3-8B323E7CAF75}"/>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4;p39">
              <a:extLst>
                <a:ext uri="{FF2B5EF4-FFF2-40B4-BE49-F238E27FC236}">
                  <a16:creationId xmlns:a16="http://schemas.microsoft.com/office/drawing/2014/main" id="{3D6F9BAC-DC91-DB4E-8EFC-86889E73B74F}"/>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5;p39">
              <a:extLst>
                <a:ext uri="{FF2B5EF4-FFF2-40B4-BE49-F238E27FC236}">
                  <a16:creationId xmlns:a16="http://schemas.microsoft.com/office/drawing/2014/main" id="{B53AF52E-0C80-2240-A6A0-902C07E9590A}"/>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6;p39">
              <a:extLst>
                <a:ext uri="{FF2B5EF4-FFF2-40B4-BE49-F238E27FC236}">
                  <a16:creationId xmlns:a16="http://schemas.microsoft.com/office/drawing/2014/main" id="{1ACD0557-3B55-AB46-BD11-8530075F9FF6}"/>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7;p39">
              <a:extLst>
                <a:ext uri="{FF2B5EF4-FFF2-40B4-BE49-F238E27FC236}">
                  <a16:creationId xmlns:a16="http://schemas.microsoft.com/office/drawing/2014/main" id="{6F3CDD58-595F-5D4B-B3F7-DE17BFA6110C}"/>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8;p39">
              <a:extLst>
                <a:ext uri="{FF2B5EF4-FFF2-40B4-BE49-F238E27FC236}">
                  <a16:creationId xmlns:a16="http://schemas.microsoft.com/office/drawing/2014/main" id="{059BE1E8-DBA6-504F-A361-61E0EC04073C}"/>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9;p39">
              <a:extLst>
                <a:ext uri="{FF2B5EF4-FFF2-40B4-BE49-F238E27FC236}">
                  <a16:creationId xmlns:a16="http://schemas.microsoft.com/office/drawing/2014/main" id="{ED560A7D-5C41-204D-AF15-8B239F2F5861}"/>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598;p39">
            <a:extLst>
              <a:ext uri="{FF2B5EF4-FFF2-40B4-BE49-F238E27FC236}">
                <a16:creationId xmlns:a16="http://schemas.microsoft.com/office/drawing/2014/main" id="{86257301-F4D5-3E4E-B656-F564991B8B53}"/>
              </a:ext>
            </a:extLst>
          </p:cNvPr>
          <p:cNvGrpSpPr/>
          <p:nvPr/>
        </p:nvGrpSpPr>
        <p:grpSpPr>
          <a:xfrm>
            <a:off x="1605224" y="1603942"/>
            <a:ext cx="342882" cy="350068"/>
            <a:chOff x="3951850" y="2985350"/>
            <a:chExt cx="407950" cy="416500"/>
          </a:xfrm>
        </p:grpSpPr>
        <p:sp>
          <p:nvSpPr>
            <p:cNvPr id="42" name="Google Shape;599;p39">
              <a:extLst>
                <a:ext uri="{FF2B5EF4-FFF2-40B4-BE49-F238E27FC236}">
                  <a16:creationId xmlns:a16="http://schemas.microsoft.com/office/drawing/2014/main" id="{E4B790A1-BE85-E443-AD77-B20063EF03E9}"/>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0;p39">
              <a:extLst>
                <a:ext uri="{FF2B5EF4-FFF2-40B4-BE49-F238E27FC236}">
                  <a16:creationId xmlns:a16="http://schemas.microsoft.com/office/drawing/2014/main" id="{3565B98E-C353-3547-96F3-AB5AEF68879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1;p39">
              <a:extLst>
                <a:ext uri="{FF2B5EF4-FFF2-40B4-BE49-F238E27FC236}">
                  <a16:creationId xmlns:a16="http://schemas.microsoft.com/office/drawing/2014/main" id="{0C79E2E3-5127-944B-B1D4-C009937DE9DD}"/>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2;p39">
              <a:extLst>
                <a:ext uri="{FF2B5EF4-FFF2-40B4-BE49-F238E27FC236}">
                  <a16:creationId xmlns:a16="http://schemas.microsoft.com/office/drawing/2014/main" id="{F9D7BD86-7FA2-BD46-91FE-406AE775B11B}"/>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11;p39">
            <a:extLst>
              <a:ext uri="{FF2B5EF4-FFF2-40B4-BE49-F238E27FC236}">
                <a16:creationId xmlns:a16="http://schemas.microsoft.com/office/drawing/2014/main" id="{2B6325D8-4221-6049-AB00-5314E2495F71}"/>
              </a:ext>
            </a:extLst>
          </p:cNvPr>
          <p:cNvGrpSpPr/>
          <p:nvPr/>
        </p:nvGrpSpPr>
        <p:grpSpPr>
          <a:xfrm>
            <a:off x="7385175" y="1581952"/>
            <a:ext cx="369505" cy="369505"/>
            <a:chOff x="2594050" y="1631825"/>
            <a:chExt cx="439625" cy="439625"/>
          </a:xfrm>
        </p:grpSpPr>
        <p:sp>
          <p:nvSpPr>
            <p:cNvPr id="47" name="Google Shape;512;p39">
              <a:extLst>
                <a:ext uri="{FF2B5EF4-FFF2-40B4-BE49-F238E27FC236}">
                  <a16:creationId xmlns:a16="http://schemas.microsoft.com/office/drawing/2014/main" id="{13A48DFB-C1A0-B24A-8DFC-6E2F8DC9B454}"/>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3;p39">
              <a:extLst>
                <a:ext uri="{FF2B5EF4-FFF2-40B4-BE49-F238E27FC236}">
                  <a16:creationId xmlns:a16="http://schemas.microsoft.com/office/drawing/2014/main" id="{85255CF2-2F07-AF4F-A72D-A568A4EA8708}"/>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4;p39">
              <a:extLst>
                <a:ext uri="{FF2B5EF4-FFF2-40B4-BE49-F238E27FC236}">
                  <a16:creationId xmlns:a16="http://schemas.microsoft.com/office/drawing/2014/main" id="{DCCC0B74-B995-1642-B0A4-C1F574BBC51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5;p39">
              <a:extLst>
                <a:ext uri="{FF2B5EF4-FFF2-40B4-BE49-F238E27FC236}">
                  <a16:creationId xmlns:a16="http://schemas.microsoft.com/office/drawing/2014/main" id="{5BB362DB-FABF-364C-8294-CE65764B2D99}"/>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Picture 52">
            <a:hlinkClick r:id="rId3" action="ppaction://hlinksldjump"/>
            <a:extLst>
              <a:ext uri="{FF2B5EF4-FFF2-40B4-BE49-F238E27FC236}">
                <a16:creationId xmlns:a16="http://schemas.microsoft.com/office/drawing/2014/main" id="{D8C40E64-D24A-204C-A510-89337E4FF53C}"/>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157893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38219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Roman" panose="02000503020000020003" pitchFamily="2" charset="0"/>
              </a:rPr>
              <a:t>Factor Identification</a:t>
            </a:r>
            <a:endParaRPr dirty="0">
              <a:latin typeface="Avenir Roman" panose="02000503020000020003" pitchFamily="2" charset="0"/>
            </a:endParaRPr>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venir Roman" panose="02000503020000020003" pitchFamily="2" charset="0"/>
              </a:rPr>
              <a:t>Goal: Identify a small number of factors with the potential for big impacts – maximize the bang for your buck</a:t>
            </a:r>
            <a:endParaRPr dirty="0">
              <a:latin typeface="Avenir Roman" panose="02000503020000020003" pitchFamily="2" charset="0"/>
            </a:endParaRP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Avenir Roman" panose="02000503020000020003" pitchFamily="2" charset="0"/>
                <a:ea typeface="Lora"/>
                <a:cs typeface="Lora"/>
                <a:sym typeface="Lora"/>
              </a:rPr>
              <a:t>1</a:t>
            </a:r>
            <a:endParaRPr sz="2400" dirty="0">
              <a:latin typeface="Avenir Roman" panose="02000503020000020003" pitchFamily="2" charset="0"/>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4</a:t>
            </a:fld>
            <a:endParaRPr dirty="0">
              <a:latin typeface="Avenir Roman" panose="02000503020000020003" pitchFamily="2" charset="0"/>
            </a:endParaRPr>
          </a:p>
        </p:txBody>
      </p:sp>
      <p:pic>
        <p:nvPicPr>
          <p:cNvPr id="7" name="Picture 6">
            <a:hlinkClick r:id="rId3" action="ppaction://hlinksldjump"/>
            <a:extLst>
              <a:ext uri="{FF2B5EF4-FFF2-40B4-BE49-F238E27FC236}">
                <a16:creationId xmlns:a16="http://schemas.microsoft.com/office/drawing/2014/main" id="{5C0B72C9-631B-3043-A56C-FE412E1BD00B}"/>
              </a:ext>
            </a:extLst>
          </p:cNvPr>
          <p:cNvPicPr>
            <a:picLocks noChangeAspect="1"/>
          </p:cNvPicPr>
          <p:nvPr/>
        </p:nvPicPr>
        <p:blipFill>
          <a:blip r:embed="rId4"/>
          <a:stretch>
            <a:fillRect/>
          </a:stretch>
        </p:blipFill>
        <p:spPr>
          <a:xfrm>
            <a:off x="0" y="4749851"/>
            <a:ext cx="393649" cy="3936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Identification</a:t>
            </a:r>
            <a:endParaRPr dirty="0">
              <a:highlight>
                <a:srgbClr val="FFCD00"/>
              </a:highlight>
              <a:latin typeface="Avenir Roman" panose="02000503020000020003" pitchFamily="2" charset="0"/>
            </a:endParaRPr>
          </a:p>
        </p:txBody>
      </p:sp>
      <p:sp>
        <p:nvSpPr>
          <p:cNvPr id="125" name="Google Shape;125;p17"/>
          <p:cNvSpPr txBox="1">
            <a:spLocks noGrp="1"/>
          </p:cNvSpPr>
          <p:nvPr>
            <p:ph type="body" idx="1"/>
          </p:nvPr>
        </p:nvSpPr>
        <p:spPr>
          <a:xfrm>
            <a:off x="712064" y="1498387"/>
            <a:ext cx="4855018" cy="3199606"/>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1700" dirty="0">
                <a:latin typeface="Avenir Roman" panose="02000503020000020003" pitchFamily="2" charset="0"/>
              </a:rPr>
              <a:t>Developed statistical model to explain variation in Whiff Probability</a:t>
            </a:r>
          </a:p>
          <a:p>
            <a:pPr marL="457200" lvl="0" indent="-381000" algn="l" rtl="0">
              <a:spcBef>
                <a:spcPts val="600"/>
              </a:spcBef>
              <a:spcAft>
                <a:spcPts val="0"/>
              </a:spcAft>
              <a:buSzPts val="2400"/>
              <a:buChar char="◉"/>
            </a:pPr>
            <a:r>
              <a:rPr lang="en-US" sz="1700" dirty="0">
                <a:latin typeface="Avenir Roman" panose="02000503020000020003" pitchFamily="2" charset="0"/>
              </a:rPr>
              <a:t>For each factor, model was run with and without that factor – factor impact was found by calculating difference in model performance (similar to WAR) </a:t>
            </a:r>
          </a:p>
          <a:p>
            <a:pPr marL="457200" lvl="0" indent="-381000" algn="l" rtl="0">
              <a:spcBef>
                <a:spcPts val="600"/>
              </a:spcBef>
              <a:spcAft>
                <a:spcPts val="0"/>
              </a:spcAft>
              <a:buSzPts val="2400"/>
              <a:buChar char="◉"/>
            </a:pPr>
            <a:r>
              <a:rPr lang="en-US" sz="1700" dirty="0">
                <a:highlight>
                  <a:srgbClr val="FFCD00"/>
                </a:highlight>
                <a:latin typeface="Avenir Roman" panose="02000503020000020003" pitchFamily="2" charset="0"/>
              </a:rPr>
              <a:t>Swing Probability + Plate Height account for ~65% of the movement of Whiff Probability</a:t>
            </a: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5</a:t>
            </a:fld>
            <a:endParaRPr dirty="0">
              <a:latin typeface="Avenir Roman" panose="02000503020000020003" pitchFamily="2" charset="0"/>
            </a:endParaRPr>
          </a:p>
        </p:txBody>
      </p:sp>
      <p:grpSp>
        <p:nvGrpSpPr>
          <p:cNvPr id="10" name="Google Shape;598;p39">
            <a:extLst>
              <a:ext uri="{FF2B5EF4-FFF2-40B4-BE49-F238E27FC236}">
                <a16:creationId xmlns:a16="http://schemas.microsoft.com/office/drawing/2014/main" id="{E7460934-D231-E44A-952E-0B957B7F893E}"/>
              </a:ext>
            </a:extLst>
          </p:cNvPr>
          <p:cNvGrpSpPr/>
          <p:nvPr/>
        </p:nvGrpSpPr>
        <p:grpSpPr>
          <a:xfrm>
            <a:off x="907677" y="1008530"/>
            <a:ext cx="228600" cy="221878"/>
            <a:chOff x="3951850" y="2985350"/>
            <a:chExt cx="407950" cy="416500"/>
          </a:xfrm>
        </p:grpSpPr>
        <p:sp>
          <p:nvSpPr>
            <p:cNvPr id="11" name="Google Shape;599;p39">
              <a:extLst>
                <a:ext uri="{FF2B5EF4-FFF2-40B4-BE49-F238E27FC236}">
                  <a16:creationId xmlns:a16="http://schemas.microsoft.com/office/drawing/2014/main" id="{FB57A590-FC4F-CC42-BCD9-2F64A8982534}"/>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00;p39">
              <a:extLst>
                <a:ext uri="{FF2B5EF4-FFF2-40B4-BE49-F238E27FC236}">
                  <a16:creationId xmlns:a16="http://schemas.microsoft.com/office/drawing/2014/main" id="{29BD1F7E-BF53-094F-A07C-13F9405A9CE3}"/>
                </a:ext>
              </a:extLst>
            </p:cNvPr>
            <p:cNvSpPr/>
            <p:nvPr/>
          </p:nvSpPr>
          <p:spPr>
            <a:xfrm>
              <a:off x="3988376" y="3021875"/>
              <a:ext cx="241750" cy="241750"/>
            </a:xfrm>
            <a:prstGeom prst="ellipse">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1;p39">
              <a:extLst>
                <a:ext uri="{FF2B5EF4-FFF2-40B4-BE49-F238E27FC236}">
                  <a16:creationId xmlns:a16="http://schemas.microsoft.com/office/drawing/2014/main" id="{E9640FE9-9305-5D47-90AB-C3F7A825E052}"/>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2;p39">
              <a:extLst>
                <a:ext uri="{FF2B5EF4-FFF2-40B4-BE49-F238E27FC236}">
                  <a16:creationId xmlns:a16="http://schemas.microsoft.com/office/drawing/2014/main" id="{7958724E-7E3B-5C44-B8A3-CB7E73D2835C}"/>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3" name="Chart 2">
            <a:extLst>
              <a:ext uri="{FF2B5EF4-FFF2-40B4-BE49-F238E27FC236}">
                <a16:creationId xmlns:a16="http://schemas.microsoft.com/office/drawing/2014/main" id="{228EF4E6-5E90-E949-AFA1-E038EB0AF7E5}"/>
              </a:ext>
            </a:extLst>
          </p:cNvPr>
          <p:cNvGraphicFramePr/>
          <p:nvPr>
            <p:extLst>
              <p:ext uri="{D42A27DB-BD31-4B8C-83A1-F6EECF244321}">
                <p14:modId xmlns:p14="http://schemas.microsoft.com/office/powerpoint/2010/main" val="2324160556"/>
              </p:ext>
            </p:extLst>
          </p:nvPr>
        </p:nvGraphicFramePr>
        <p:xfrm>
          <a:off x="5354310" y="1278388"/>
          <a:ext cx="3639671" cy="3471463"/>
        </p:xfrm>
        <a:graphic>
          <a:graphicData uri="http://schemas.openxmlformats.org/drawingml/2006/chart">
            <c:chart xmlns:c="http://schemas.openxmlformats.org/drawingml/2006/chart" xmlns:r="http://schemas.openxmlformats.org/officeDocument/2006/relationships" r:id="rId3"/>
          </a:graphicData>
        </a:graphic>
      </p:graphicFrame>
      <p:pic>
        <p:nvPicPr>
          <p:cNvPr id="16" name="Picture 15">
            <a:hlinkClick r:id="rId4" action="ppaction://hlinksldjump"/>
            <a:extLst>
              <a:ext uri="{FF2B5EF4-FFF2-40B4-BE49-F238E27FC236}">
                <a16:creationId xmlns:a16="http://schemas.microsoft.com/office/drawing/2014/main" id="{FFCB6750-DB89-B24D-B2FE-BD5F63ACC996}"/>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174094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Identification, Part II </a:t>
            </a:r>
            <a:endParaRPr dirty="0">
              <a:highlight>
                <a:srgbClr val="FFCD00"/>
              </a:highlight>
              <a:latin typeface="Avenir Roman" panose="02000503020000020003" pitchFamily="2" charset="0"/>
            </a:endParaRPr>
          </a:p>
        </p:txBody>
      </p:sp>
      <p:sp>
        <p:nvSpPr>
          <p:cNvPr id="125" name="Google Shape;125;p17"/>
          <p:cNvSpPr txBox="1">
            <a:spLocks noGrp="1"/>
          </p:cNvSpPr>
          <p:nvPr>
            <p:ph type="body" idx="1"/>
          </p:nvPr>
        </p:nvSpPr>
        <p:spPr>
          <a:xfrm>
            <a:off x="712064" y="1498387"/>
            <a:ext cx="4855018" cy="3199606"/>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1700" dirty="0">
                <a:latin typeface="Avenir Roman" panose="02000503020000020003" pitchFamily="2" charset="0"/>
              </a:rPr>
              <a:t>Hard to control a batter’s swing probability </a:t>
            </a:r>
          </a:p>
          <a:p>
            <a:pPr marL="457200" lvl="0" indent="-381000" algn="l" rtl="0">
              <a:spcBef>
                <a:spcPts val="600"/>
              </a:spcBef>
              <a:spcAft>
                <a:spcPts val="0"/>
              </a:spcAft>
              <a:buSzPts val="2400"/>
              <a:buChar char="◉"/>
            </a:pPr>
            <a:r>
              <a:rPr lang="en-US" sz="1700" dirty="0">
                <a:latin typeface="Avenir Roman" panose="02000503020000020003" pitchFamily="2" charset="0"/>
              </a:rPr>
              <a:t>What factors contribute to the variation of swing probability? </a:t>
            </a:r>
          </a:p>
          <a:p>
            <a:pPr marL="457200" lvl="0" indent="-381000" algn="l" rtl="0">
              <a:spcBef>
                <a:spcPts val="600"/>
              </a:spcBef>
              <a:spcAft>
                <a:spcPts val="0"/>
              </a:spcAft>
              <a:buSzPts val="2400"/>
              <a:buChar char="◉"/>
            </a:pPr>
            <a:r>
              <a:rPr lang="en-US" sz="1700" dirty="0">
                <a:latin typeface="Avenir Roman" panose="02000503020000020003" pitchFamily="2" charset="0"/>
              </a:rPr>
              <a:t>Same process of factor identification </a:t>
            </a:r>
          </a:p>
          <a:p>
            <a:pPr marL="457200" lvl="0" indent="-381000" algn="l" rtl="0">
              <a:spcBef>
                <a:spcPts val="600"/>
              </a:spcBef>
              <a:spcAft>
                <a:spcPts val="0"/>
              </a:spcAft>
              <a:buSzPts val="2400"/>
              <a:buChar char="◉"/>
            </a:pPr>
            <a:r>
              <a:rPr lang="en-US" sz="1700" dirty="0">
                <a:highlight>
                  <a:srgbClr val="FFCD00"/>
                </a:highlight>
                <a:latin typeface="Avenir Roman" panose="02000503020000020003" pitchFamily="2" charset="0"/>
              </a:rPr>
              <a:t>Plate Side + Plate Height account for ~60% of the movement of Swing Probability</a:t>
            </a:r>
          </a:p>
          <a:p>
            <a:pPr marL="457200" lvl="0" indent="-381000" algn="l" rtl="0">
              <a:spcBef>
                <a:spcPts val="600"/>
              </a:spcBef>
              <a:spcAft>
                <a:spcPts val="0"/>
              </a:spcAft>
              <a:buSzPts val="2400"/>
              <a:buChar char="◉"/>
            </a:pPr>
            <a:r>
              <a:rPr lang="en-US" sz="1700" dirty="0">
                <a:highlight>
                  <a:srgbClr val="FFCD00"/>
                </a:highlight>
                <a:latin typeface="Avenir Roman" panose="02000503020000020003" pitchFamily="2" charset="0"/>
              </a:rPr>
              <a:t>Incr. Swing % </a:t>
            </a:r>
            <a:r>
              <a:rPr lang="en-US" sz="1700" dirty="0">
                <a:highlight>
                  <a:srgbClr val="FFCD00"/>
                </a:highlight>
                <a:latin typeface="Avenir Roman" panose="02000503020000020003" pitchFamily="2" charset="0"/>
                <a:sym typeface="Wingdings" pitchFamily="2" charset="2"/>
              </a:rPr>
              <a:t> Incr. Whiff %</a:t>
            </a:r>
            <a:endParaRPr lang="en-US" sz="1700" dirty="0">
              <a:highlight>
                <a:srgbClr val="FFCD00"/>
              </a:highlight>
              <a:latin typeface="Avenir Roman" panose="02000503020000020003" pitchFamily="2" charset="0"/>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6</a:t>
            </a:fld>
            <a:endParaRPr dirty="0">
              <a:latin typeface="Avenir Roman" panose="02000503020000020003" pitchFamily="2" charset="0"/>
            </a:endParaRPr>
          </a:p>
        </p:txBody>
      </p:sp>
      <p:grpSp>
        <p:nvGrpSpPr>
          <p:cNvPr id="10" name="Google Shape;598;p39">
            <a:extLst>
              <a:ext uri="{FF2B5EF4-FFF2-40B4-BE49-F238E27FC236}">
                <a16:creationId xmlns:a16="http://schemas.microsoft.com/office/drawing/2014/main" id="{E7460934-D231-E44A-952E-0B957B7F893E}"/>
              </a:ext>
            </a:extLst>
          </p:cNvPr>
          <p:cNvGrpSpPr/>
          <p:nvPr/>
        </p:nvGrpSpPr>
        <p:grpSpPr>
          <a:xfrm>
            <a:off x="907677" y="1008530"/>
            <a:ext cx="228600" cy="221878"/>
            <a:chOff x="3951850" y="2985350"/>
            <a:chExt cx="407950" cy="416500"/>
          </a:xfrm>
        </p:grpSpPr>
        <p:sp>
          <p:nvSpPr>
            <p:cNvPr id="11" name="Google Shape;599;p39">
              <a:extLst>
                <a:ext uri="{FF2B5EF4-FFF2-40B4-BE49-F238E27FC236}">
                  <a16:creationId xmlns:a16="http://schemas.microsoft.com/office/drawing/2014/main" id="{FB57A590-FC4F-CC42-BCD9-2F64A8982534}"/>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0;p39">
              <a:extLst>
                <a:ext uri="{FF2B5EF4-FFF2-40B4-BE49-F238E27FC236}">
                  <a16:creationId xmlns:a16="http://schemas.microsoft.com/office/drawing/2014/main" id="{29BD1F7E-BF53-094F-A07C-13F9405A9CE3}"/>
                </a:ext>
              </a:extLst>
            </p:cNvPr>
            <p:cNvSpPr/>
            <p:nvPr/>
          </p:nvSpPr>
          <p:spPr>
            <a:xfrm>
              <a:off x="3988376" y="3021875"/>
              <a:ext cx="241750" cy="241750"/>
            </a:xfrm>
            <a:prstGeom prst="ellipse">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1;p39">
              <a:extLst>
                <a:ext uri="{FF2B5EF4-FFF2-40B4-BE49-F238E27FC236}">
                  <a16:creationId xmlns:a16="http://schemas.microsoft.com/office/drawing/2014/main" id="{E9640FE9-9305-5D47-90AB-C3F7A825E052}"/>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2;p39">
              <a:extLst>
                <a:ext uri="{FF2B5EF4-FFF2-40B4-BE49-F238E27FC236}">
                  <a16:creationId xmlns:a16="http://schemas.microsoft.com/office/drawing/2014/main" id="{7958724E-7E3B-5C44-B8A3-CB7E73D2835C}"/>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3" name="Chart 2">
            <a:extLst>
              <a:ext uri="{FF2B5EF4-FFF2-40B4-BE49-F238E27FC236}">
                <a16:creationId xmlns:a16="http://schemas.microsoft.com/office/drawing/2014/main" id="{228EF4E6-5E90-E949-AFA1-E038EB0AF7E5}"/>
              </a:ext>
            </a:extLst>
          </p:cNvPr>
          <p:cNvGraphicFramePr/>
          <p:nvPr>
            <p:extLst>
              <p:ext uri="{D42A27DB-BD31-4B8C-83A1-F6EECF244321}">
                <p14:modId xmlns:p14="http://schemas.microsoft.com/office/powerpoint/2010/main" val="1486844243"/>
              </p:ext>
            </p:extLst>
          </p:nvPr>
        </p:nvGraphicFramePr>
        <p:xfrm>
          <a:off x="5504623" y="1291950"/>
          <a:ext cx="3639671" cy="3471463"/>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16">
            <a:hlinkClick r:id="rId4" action="ppaction://hlinksldjump"/>
            <a:extLst>
              <a:ext uri="{FF2B5EF4-FFF2-40B4-BE49-F238E27FC236}">
                <a16:creationId xmlns:a16="http://schemas.microsoft.com/office/drawing/2014/main" id="{BF1AE37F-E726-8740-BCD1-FACE6F2DFDDB}"/>
              </a:ext>
            </a:extLst>
          </p:cNvPr>
          <p:cNvPicPr>
            <a:picLocks noChangeAspect="1"/>
          </p:cNvPicPr>
          <p:nvPr/>
        </p:nvPicPr>
        <p:blipFill>
          <a:blip r:embed="rId5"/>
          <a:stretch>
            <a:fillRect/>
          </a:stretch>
        </p:blipFill>
        <p:spPr>
          <a:xfrm>
            <a:off x="0" y="4749851"/>
            <a:ext cx="393649" cy="393649"/>
          </a:xfrm>
          <a:prstGeom prst="rect">
            <a:avLst/>
          </a:prstGeom>
        </p:spPr>
      </p:pic>
    </p:spTree>
    <p:extLst>
      <p:ext uri="{BB962C8B-B14F-4D97-AF65-F5344CB8AC3E}">
        <p14:creationId xmlns:p14="http://schemas.microsoft.com/office/powerpoint/2010/main" val="84877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highlight>
                  <a:srgbClr val="FFCD00"/>
                </a:highlight>
                <a:latin typeface="Avenir Roman" panose="02000503020000020003" pitchFamily="2" charset="0"/>
              </a:rPr>
              <a:t>Location Matters</a:t>
            </a:r>
            <a:endParaRPr sz="4000" dirty="0">
              <a:highlight>
                <a:srgbClr val="FFCD00"/>
              </a:highlight>
              <a:latin typeface="Avenir Roman" panose="02000503020000020003" pitchFamily="2" charset="0"/>
            </a:endParaRPr>
          </a:p>
        </p:txBody>
      </p:sp>
      <p:sp>
        <p:nvSpPr>
          <p:cNvPr id="137" name="Google Shape;137;p18"/>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latin typeface="Avenir Roman" panose="02000503020000020003" pitchFamily="2" charset="0"/>
              </a:rPr>
              <a:t>Pitch Location, as described by the combination of Plate Height and Plate Side, is the primary driver behind Whiff Probability</a:t>
            </a:r>
            <a:endParaRPr sz="1800" dirty="0">
              <a:latin typeface="Avenir Roman" panose="02000503020000020003" pitchFamily="2" charset="0"/>
            </a:endParaRPr>
          </a:p>
        </p:txBody>
      </p:sp>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39" name="Google Shape;139;p18"/>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8"/>
          <p:cNvGrpSpPr/>
          <p:nvPr/>
        </p:nvGrpSpPr>
        <p:grpSpPr>
          <a:xfrm>
            <a:off x="4184367" y="854983"/>
            <a:ext cx="1035173" cy="1035155"/>
            <a:chOff x="6643075" y="3664250"/>
            <a:chExt cx="407950" cy="407975"/>
          </a:xfrm>
        </p:grpSpPr>
        <p:sp>
          <p:nvSpPr>
            <p:cNvPr id="141" name="Google Shape;14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8"/>
          <p:cNvGrpSpPr/>
          <p:nvPr/>
        </p:nvGrpSpPr>
        <p:grpSpPr>
          <a:xfrm rot="-587406">
            <a:off x="4123593" y="2025001"/>
            <a:ext cx="425594" cy="425570"/>
            <a:chOff x="576250" y="4319400"/>
            <a:chExt cx="442075" cy="442050"/>
          </a:xfrm>
        </p:grpSpPr>
        <p:sp>
          <p:nvSpPr>
            <p:cNvPr id="144" name="Google Shape;14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8"/>
          <p:cNvSpPr/>
          <p:nvPr/>
        </p:nvSpPr>
        <p:spPr>
          <a:xfrm>
            <a:off x="3936800" y="1094079"/>
            <a:ext cx="161807" cy="15450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2697385">
            <a:off x="5003062" y="1885038"/>
            <a:ext cx="245621" cy="2345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197375" y="1751151"/>
            <a:ext cx="98383" cy="939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rot="1280154">
            <a:off x="3824697" y="1560092"/>
            <a:ext cx="98367" cy="9397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7</a:t>
            </a:fld>
            <a:endParaRPr dirty="0">
              <a:latin typeface="Avenir Roman" panose="02000503020000020003" pitchFamily="2" charset="0"/>
            </a:endParaRPr>
          </a:p>
        </p:txBody>
      </p:sp>
      <p:pic>
        <p:nvPicPr>
          <p:cNvPr id="20" name="Picture 19">
            <a:hlinkClick r:id="rId3" action="ppaction://hlinksldjump"/>
            <a:extLst>
              <a:ext uri="{FF2B5EF4-FFF2-40B4-BE49-F238E27FC236}">
                <a16:creationId xmlns:a16="http://schemas.microsoft.com/office/drawing/2014/main" id="{0F4E4A74-1EDD-BA4D-AF8D-111CC89E8CAF}"/>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38955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38219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Roman" panose="02000503020000020003" pitchFamily="2" charset="0"/>
              </a:rPr>
              <a:t>Factor Correlation </a:t>
            </a:r>
            <a:endParaRPr dirty="0">
              <a:latin typeface="Avenir Roman" panose="02000503020000020003" pitchFamily="2" charset="0"/>
            </a:endParaRPr>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venir Roman" panose="02000503020000020003" pitchFamily="2" charset="0"/>
              </a:rPr>
              <a:t>Goal: Understand how Plate Height and Plate Side correlate with Whiff Probability</a:t>
            </a:r>
            <a:endParaRPr dirty="0">
              <a:latin typeface="Avenir Roman" panose="02000503020000020003" pitchFamily="2" charset="0"/>
            </a:endParaRP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Avenir Roman" panose="02000503020000020003" pitchFamily="2" charset="0"/>
                <a:ea typeface="Lora"/>
                <a:cs typeface="Lora"/>
                <a:sym typeface="Lora"/>
              </a:rPr>
              <a:t>2</a:t>
            </a:r>
            <a:endParaRPr sz="2400" dirty="0">
              <a:latin typeface="Avenir Roman" panose="02000503020000020003" pitchFamily="2" charset="0"/>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8</a:t>
            </a:fld>
            <a:endParaRPr dirty="0">
              <a:latin typeface="Avenir Roman" panose="02000503020000020003" pitchFamily="2" charset="0"/>
            </a:endParaRPr>
          </a:p>
        </p:txBody>
      </p:sp>
      <p:pic>
        <p:nvPicPr>
          <p:cNvPr id="7" name="Picture 6">
            <a:hlinkClick r:id="rId3" action="ppaction://hlinksldjump"/>
            <a:extLst>
              <a:ext uri="{FF2B5EF4-FFF2-40B4-BE49-F238E27FC236}">
                <a16:creationId xmlns:a16="http://schemas.microsoft.com/office/drawing/2014/main" id="{F2E753C4-2915-364C-A9C5-B4289BA0D989}"/>
              </a:ext>
            </a:extLst>
          </p:cNvPr>
          <p:cNvPicPr>
            <a:picLocks noChangeAspect="1"/>
          </p:cNvPicPr>
          <p:nvPr/>
        </p:nvPicPr>
        <p:blipFill>
          <a:blip r:embed="rId4"/>
          <a:stretch>
            <a:fillRect/>
          </a:stretch>
        </p:blipFill>
        <p:spPr>
          <a:xfrm>
            <a:off x="0" y="4749851"/>
            <a:ext cx="393649" cy="393649"/>
          </a:xfrm>
          <a:prstGeom prst="rect">
            <a:avLst/>
          </a:prstGeom>
        </p:spPr>
      </p:pic>
    </p:spTree>
    <p:extLst>
      <p:ext uri="{BB962C8B-B14F-4D97-AF65-F5344CB8AC3E}">
        <p14:creationId xmlns:p14="http://schemas.microsoft.com/office/powerpoint/2010/main" val="3077078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5142595" y="1475652"/>
            <a:ext cx="3425400" cy="33740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rgbClr val="FFCD00"/>
                </a:highlight>
                <a:latin typeface="Avenir Roman" panose="02000503020000020003" pitchFamily="2" charset="0"/>
              </a:rPr>
              <a:t>Plate Height</a:t>
            </a:r>
            <a:endParaRPr b="1" dirty="0">
              <a:highlight>
                <a:srgbClr val="FFCD00"/>
              </a:highlight>
              <a:latin typeface="Avenir Roman" panose="02000503020000020003" pitchFamily="2" charset="0"/>
            </a:endParaRPr>
          </a:p>
          <a:p>
            <a:pPr marL="342900" indent="-342900"/>
            <a:r>
              <a:rPr lang="en" sz="1700" dirty="0">
                <a:latin typeface="Avenir Roman" panose="02000503020000020003" pitchFamily="2" charset="0"/>
              </a:rPr>
              <a:t>As Plate Height </a:t>
            </a:r>
            <a:r>
              <a:rPr lang="en" sz="1700" i="1" dirty="0">
                <a:latin typeface="Avenir Roman" panose="02000503020000020003" pitchFamily="2" charset="0"/>
              </a:rPr>
              <a:t>decreases</a:t>
            </a:r>
            <a:r>
              <a:rPr lang="en" sz="1700" dirty="0">
                <a:latin typeface="Avenir Roman" panose="02000503020000020003" pitchFamily="2" charset="0"/>
              </a:rPr>
              <a:t>, Whiff Probability </a:t>
            </a:r>
            <a:r>
              <a:rPr lang="en" sz="1700" i="1" dirty="0">
                <a:latin typeface="Avenir Roman" panose="02000503020000020003" pitchFamily="2" charset="0"/>
              </a:rPr>
              <a:t>increases</a:t>
            </a:r>
            <a:endParaRPr lang="en" sz="1700" dirty="0">
              <a:latin typeface="Avenir Roman" panose="02000503020000020003" pitchFamily="2" charset="0"/>
            </a:endParaRPr>
          </a:p>
        </p:txBody>
      </p:sp>
      <p:sp>
        <p:nvSpPr>
          <p:cNvPr id="158" name="Google Shape;158;p19"/>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venir Roman" panose="02000503020000020003" pitchFamily="2" charset="0"/>
              </a:rPr>
              <a:t>Factor Correlation</a:t>
            </a:r>
            <a:endParaRPr dirty="0">
              <a:latin typeface="Avenir Roman" panose="02000503020000020003" pitchFamily="2" charset="0"/>
            </a:endParaRPr>
          </a:p>
        </p:txBody>
      </p:sp>
      <p:sp>
        <p:nvSpPr>
          <p:cNvPr id="159" name="Google Shape;159;p19"/>
          <p:cNvSpPr txBox="1">
            <a:spLocks noGrp="1"/>
          </p:cNvSpPr>
          <p:nvPr>
            <p:ph type="body" idx="2"/>
          </p:nvPr>
        </p:nvSpPr>
        <p:spPr>
          <a:xfrm>
            <a:off x="820132" y="1475652"/>
            <a:ext cx="3986519" cy="33740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rgbClr val="FFCD00"/>
                </a:highlight>
                <a:latin typeface="Avenir Roman" panose="02000503020000020003" pitchFamily="2" charset="0"/>
              </a:rPr>
              <a:t>Plate Side</a:t>
            </a:r>
            <a:endParaRPr b="1" dirty="0">
              <a:highlight>
                <a:srgbClr val="FFCD00"/>
              </a:highlight>
              <a:latin typeface="Avenir Roman" panose="02000503020000020003" pitchFamily="2" charset="0"/>
            </a:endParaRPr>
          </a:p>
          <a:p>
            <a:pPr marL="342900" indent="-342900"/>
            <a:r>
              <a:rPr lang="en" sz="1700" dirty="0">
                <a:latin typeface="Avenir Roman" panose="02000503020000020003" pitchFamily="2" charset="0"/>
              </a:rPr>
              <a:t>Depends on Batter Side</a:t>
            </a:r>
          </a:p>
          <a:p>
            <a:pPr marL="342900" indent="-342900"/>
            <a:r>
              <a:rPr lang="en" sz="1700" dirty="0">
                <a:latin typeface="Avenir Roman" panose="02000503020000020003" pitchFamily="2" charset="0"/>
              </a:rPr>
              <a:t>Batter Side Right </a:t>
            </a:r>
          </a:p>
          <a:p>
            <a:pPr marL="800100" lvl="1" indent="-342900"/>
            <a:r>
              <a:rPr lang="en" sz="1700" dirty="0">
                <a:latin typeface="Avenir Roman" panose="02000503020000020003" pitchFamily="2" charset="0"/>
              </a:rPr>
              <a:t>Closer towards batter’s box  </a:t>
            </a:r>
            <a:r>
              <a:rPr lang="en" sz="1700" dirty="0">
                <a:latin typeface="Avenir Roman" panose="02000503020000020003" pitchFamily="2" charset="0"/>
                <a:sym typeface="Wingdings" pitchFamily="2" charset="2"/>
              </a:rPr>
              <a:t> </a:t>
            </a:r>
            <a:r>
              <a:rPr lang="en" sz="1700" dirty="0">
                <a:latin typeface="Avenir Roman" panose="02000503020000020003" pitchFamily="2" charset="0"/>
              </a:rPr>
              <a:t> higher Whiff Probability</a:t>
            </a:r>
          </a:p>
          <a:p>
            <a:pPr marL="342900" indent="-342900"/>
            <a:r>
              <a:rPr lang="en" sz="1700" dirty="0">
                <a:latin typeface="Avenir Roman" panose="02000503020000020003" pitchFamily="2" charset="0"/>
              </a:rPr>
              <a:t>Batter Left Side</a:t>
            </a:r>
          </a:p>
          <a:p>
            <a:pPr marL="800100" lvl="1" indent="-342900"/>
            <a:r>
              <a:rPr lang="en" sz="1700" dirty="0">
                <a:latin typeface="Avenir Roman" panose="02000503020000020003" pitchFamily="2" charset="0"/>
              </a:rPr>
              <a:t>Further from batter’s box      </a:t>
            </a:r>
            <a:r>
              <a:rPr lang="en" sz="1700" dirty="0">
                <a:latin typeface="Avenir Roman" panose="02000503020000020003" pitchFamily="2" charset="0"/>
                <a:sym typeface="Wingdings" pitchFamily="2" charset="2"/>
              </a:rPr>
              <a:t> higher Whiff Probability</a:t>
            </a:r>
            <a:endParaRPr sz="1700" dirty="0">
              <a:latin typeface="Avenir Roman" panose="02000503020000020003" pitchFamily="2" charset="0"/>
            </a:endParaRPr>
          </a:p>
        </p:txBody>
      </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venir Roman" panose="02000503020000020003" pitchFamily="2" charset="0"/>
              </a:rPr>
              <a:t>9</a:t>
            </a:fld>
            <a:endParaRPr dirty="0">
              <a:latin typeface="Avenir Roman" panose="02000503020000020003" pitchFamily="2" charset="0"/>
            </a:endParaRPr>
          </a:p>
        </p:txBody>
      </p:sp>
      <p:pic>
        <p:nvPicPr>
          <p:cNvPr id="5" name="Picture 4">
            <a:extLst>
              <a:ext uri="{FF2B5EF4-FFF2-40B4-BE49-F238E27FC236}">
                <a16:creationId xmlns:a16="http://schemas.microsoft.com/office/drawing/2014/main" id="{8E3F5AD6-B9D5-7E47-86E2-2DB8B9589DBC}"/>
              </a:ext>
            </a:extLst>
          </p:cNvPr>
          <p:cNvPicPr>
            <a:picLocks noChangeAspect="1"/>
          </p:cNvPicPr>
          <p:nvPr/>
        </p:nvPicPr>
        <p:blipFill rotWithShape="1">
          <a:blip r:embed="rId3">
            <a:duotone>
              <a:schemeClr val="accent2">
                <a:shade val="45000"/>
                <a:satMod val="135000"/>
              </a:schemeClr>
              <a:prstClr val="white"/>
            </a:duotone>
          </a:blip>
          <a:srcRect l="9498" t="17545" r="24714" b="17749"/>
          <a:stretch/>
        </p:blipFill>
        <p:spPr>
          <a:xfrm>
            <a:off x="5573421" y="2764615"/>
            <a:ext cx="2239320" cy="2202469"/>
          </a:xfrm>
          <a:prstGeom prst="rect">
            <a:avLst/>
          </a:prstGeom>
        </p:spPr>
      </p:pic>
      <p:cxnSp>
        <p:nvCxnSpPr>
          <p:cNvPr id="8" name="Straight Arrow Connector 7">
            <a:extLst>
              <a:ext uri="{FF2B5EF4-FFF2-40B4-BE49-F238E27FC236}">
                <a16:creationId xmlns:a16="http://schemas.microsoft.com/office/drawing/2014/main" id="{F5969DE9-05B6-8C4D-B960-EDC032496DDE}"/>
              </a:ext>
            </a:extLst>
          </p:cNvPr>
          <p:cNvCxnSpPr>
            <a:cxnSpLocks/>
          </p:cNvCxnSpPr>
          <p:nvPr/>
        </p:nvCxnSpPr>
        <p:spPr>
          <a:xfrm>
            <a:off x="7344090" y="3966510"/>
            <a:ext cx="119028" cy="2356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15962BA4-C770-A74D-94A4-4C8DD2F0C33E}"/>
              </a:ext>
            </a:extLst>
          </p:cNvPr>
          <p:cNvPicPr>
            <a:picLocks noChangeAspect="1"/>
          </p:cNvPicPr>
          <p:nvPr/>
        </p:nvPicPr>
        <p:blipFill>
          <a:blip r:embed="rId4"/>
          <a:stretch>
            <a:fillRect/>
          </a:stretch>
        </p:blipFill>
        <p:spPr>
          <a:xfrm>
            <a:off x="7229786" y="3772092"/>
            <a:ext cx="186765" cy="186765"/>
          </a:xfrm>
          <a:prstGeom prst="rect">
            <a:avLst/>
          </a:prstGeom>
        </p:spPr>
      </p:pic>
      <p:pic>
        <p:nvPicPr>
          <p:cNvPr id="22" name="Picture 21">
            <a:extLst>
              <a:ext uri="{FF2B5EF4-FFF2-40B4-BE49-F238E27FC236}">
                <a16:creationId xmlns:a16="http://schemas.microsoft.com/office/drawing/2014/main" id="{E20706DA-7942-4E4F-A94D-6A9033730ADB}"/>
              </a:ext>
            </a:extLst>
          </p:cNvPr>
          <p:cNvPicPr>
            <a:picLocks noChangeAspect="1"/>
          </p:cNvPicPr>
          <p:nvPr/>
        </p:nvPicPr>
        <p:blipFill>
          <a:blip r:embed="rId4"/>
          <a:stretch>
            <a:fillRect/>
          </a:stretch>
        </p:blipFill>
        <p:spPr>
          <a:xfrm>
            <a:off x="7416551" y="4217513"/>
            <a:ext cx="186765" cy="186765"/>
          </a:xfrm>
          <a:prstGeom prst="rect">
            <a:avLst/>
          </a:prstGeom>
        </p:spPr>
      </p:pic>
      <p:grpSp>
        <p:nvGrpSpPr>
          <p:cNvPr id="31" name="Google Shape;642;p39">
            <a:extLst>
              <a:ext uri="{FF2B5EF4-FFF2-40B4-BE49-F238E27FC236}">
                <a16:creationId xmlns:a16="http://schemas.microsoft.com/office/drawing/2014/main" id="{29ECC584-BE4B-A64E-8B10-857B28D12957}"/>
              </a:ext>
            </a:extLst>
          </p:cNvPr>
          <p:cNvGrpSpPr/>
          <p:nvPr/>
        </p:nvGrpSpPr>
        <p:grpSpPr>
          <a:xfrm>
            <a:off x="895481" y="1021606"/>
            <a:ext cx="265253" cy="231588"/>
            <a:chOff x="5292575" y="3681900"/>
            <a:chExt cx="420150" cy="373275"/>
          </a:xfrm>
        </p:grpSpPr>
        <p:sp>
          <p:nvSpPr>
            <p:cNvPr id="32" name="Google Shape;643;p39">
              <a:extLst>
                <a:ext uri="{FF2B5EF4-FFF2-40B4-BE49-F238E27FC236}">
                  <a16:creationId xmlns:a16="http://schemas.microsoft.com/office/drawing/2014/main" id="{968D3162-A04F-4044-9F24-882A2F7D1941}"/>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4;p39">
              <a:extLst>
                <a:ext uri="{FF2B5EF4-FFF2-40B4-BE49-F238E27FC236}">
                  <a16:creationId xmlns:a16="http://schemas.microsoft.com/office/drawing/2014/main" id="{F558BC9A-DF49-584F-9C6F-A1CFD8BDFC31}"/>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5;p39">
              <a:extLst>
                <a:ext uri="{FF2B5EF4-FFF2-40B4-BE49-F238E27FC236}">
                  <a16:creationId xmlns:a16="http://schemas.microsoft.com/office/drawing/2014/main" id="{1A6768D8-EF25-0442-9FC6-3504220101AD}"/>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6;p39">
              <a:extLst>
                <a:ext uri="{FF2B5EF4-FFF2-40B4-BE49-F238E27FC236}">
                  <a16:creationId xmlns:a16="http://schemas.microsoft.com/office/drawing/2014/main" id="{CE68D14C-4517-5E43-B0F5-4F6DA377B2F5}"/>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7;p39">
              <a:extLst>
                <a:ext uri="{FF2B5EF4-FFF2-40B4-BE49-F238E27FC236}">
                  <a16:creationId xmlns:a16="http://schemas.microsoft.com/office/drawing/2014/main" id="{D25E7E0F-C058-514A-8174-6D56A4722745}"/>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8;p39">
              <a:extLst>
                <a:ext uri="{FF2B5EF4-FFF2-40B4-BE49-F238E27FC236}">
                  <a16:creationId xmlns:a16="http://schemas.microsoft.com/office/drawing/2014/main" id="{0D5CD462-FFD7-F74D-B1AA-66850A4462FB}"/>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9;p39">
              <a:extLst>
                <a:ext uri="{FF2B5EF4-FFF2-40B4-BE49-F238E27FC236}">
                  <a16:creationId xmlns:a16="http://schemas.microsoft.com/office/drawing/2014/main" id="{0B434765-62FF-5348-8361-9EE0F25898F0}"/>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78C24BD5-1810-1B4C-B0D7-F93F1EF604F5}"/>
              </a:ext>
            </a:extLst>
          </p:cNvPr>
          <p:cNvGrpSpPr/>
          <p:nvPr/>
        </p:nvGrpSpPr>
        <p:grpSpPr>
          <a:xfrm>
            <a:off x="5704814" y="2794106"/>
            <a:ext cx="2300961" cy="2202469"/>
            <a:chOff x="2971084" y="2465695"/>
            <a:chExt cx="2300961" cy="2202469"/>
          </a:xfrm>
        </p:grpSpPr>
        <p:pic>
          <p:nvPicPr>
            <p:cNvPr id="41" name="Picture 40">
              <a:extLst>
                <a:ext uri="{FF2B5EF4-FFF2-40B4-BE49-F238E27FC236}">
                  <a16:creationId xmlns:a16="http://schemas.microsoft.com/office/drawing/2014/main" id="{CFF00DDF-2CD9-4B4C-A31F-A026A94B5E70}"/>
                </a:ext>
              </a:extLst>
            </p:cNvPr>
            <p:cNvPicPr>
              <a:picLocks noChangeAspect="1"/>
            </p:cNvPicPr>
            <p:nvPr/>
          </p:nvPicPr>
          <p:blipFill rotWithShape="1">
            <a:blip r:embed="rId3">
              <a:duotone>
                <a:schemeClr val="accent2">
                  <a:shade val="45000"/>
                  <a:satMod val="135000"/>
                </a:schemeClr>
                <a:prstClr val="white"/>
              </a:duotone>
            </a:blip>
            <a:srcRect l="9498" t="17545" r="24714" b="17749"/>
            <a:stretch/>
          </p:blipFill>
          <p:spPr>
            <a:xfrm flipH="1">
              <a:off x="2971084" y="2465695"/>
              <a:ext cx="2300961" cy="2202469"/>
            </a:xfrm>
            <a:prstGeom prst="rect">
              <a:avLst/>
            </a:prstGeom>
          </p:spPr>
        </p:pic>
        <p:cxnSp>
          <p:nvCxnSpPr>
            <p:cNvPr id="42" name="Straight Arrow Connector 41">
              <a:extLst>
                <a:ext uri="{FF2B5EF4-FFF2-40B4-BE49-F238E27FC236}">
                  <a16:creationId xmlns:a16="http://schemas.microsoft.com/office/drawing/2014/main" id="{1CC9250C-A5BE-DD41-A902-D24D2958F9F6}"/>
                </a:ext>
              </a:extLst>
            </p:cNvPr>
            <p:cNvCxnSpPr>
              <a:cxnSpLocks/>
            </p:cNvCxnSpPr>
            <p:nvPr/>
          </p:nvCxnSpPr>
          <p:spPr>
            <a:xfrm>
              <a:off x="3422031" y="3614645"/>
              <a:ext cx="119028" cy="2356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CEC50829-FC53-984C-8C67-F6C5DA5A7D1A}"/>
                </a:ext>
              </a:extLst>
            </p:cNvPr>
            <p:cNvPicPr>
              <a:picLocks noChangeAspect="1"/>
            </p:cNvPicPr>
            <p:nvPr/>
          </p:nvPicPr>
          <p:blipFill>
            <a:blip r:embed="rId4"/>
            <a:stretch>
              <a:fillRect/>
            </a:stretch>
          </p:blipFill>
          <p:spPr>
            <a:xfrm>
              <a:off x="3307727" y="3420227"/>
              <a:ext cx="186765" cy="186765"/>
            </a:xfrm>
            <a:prstGeom prst="rect">
              <a:avLst/>
            </a:prstGeom>
          </p:spPr>
        </p:pic>
        <p:pic>
          <p:nvPicPr>
            <p:cNvPr id="44" name="Picture 43">
              <a:extLst>
                <a:ext uri="{FF2B5EF4-FFF2-40B4-BE49-F238E27FC236}">
                  <a16:creationId xmlns:a16="http://schemas.microsoft.com/office/drawing/2014/main" id="{44C7AAAE-2698-C64A-845D-C3369C4BBB5E}"/>
                </a:ext>
              </a:extLst>
            </p:cNvPr>
            <p:cNvPicPr>
              <a:picLocks noChangeAspect="1"/>
            </p:cNvPicPr>
            <p:nvPr/>
          </p:nvPicPr>
          <p:blipFill>
            <a:blip r:embed="rId4"/>
            <a:stretch>
              <a:fillRect/>
            </a:stretch>
          </p:blipFill>
          <p:spPr>
            <a:xfrm>
              <a:off x="3494492" y="3865648"/>
              <a:ext cx="186765" cy="186765"/>
            </a:xfrm>
            <a:prstGeom prst="rect">
              <a:avLst/>
            </a:prstGeom>
          </p:spPr>
        </p:pic>
      </p:grpSp>
      <p:pic>
        <p:nvPicPr>
          <p:cNvPr id="25" name="Picture 24">
            <a:hlinkClick r:id="rId5" action="ppaction://hlinksldjump"/>
            <a:extLst>
              <a:ext uri="{FF2B5EF4-FFF2-40B4-BE49-F238E27FC236}">
                <a16:creationId xmlns:a16="http://schemas.microsoft.com/office/drawing/2014/main" id="{A891E468-F150-3C40-ACB2-76E1729E5C44}"/>
              </a:ext>
            </a:extLst>
          </p:cNvPr>
          <p:cNvPicPr>
            <a:picLocks noChangeAspect="1"/>
          </p:cNvPicPr>
          <p:nvPr/>
        </p:nvPicPr>
        <p:blipFill>
          <a:blip r:embed="rId6"/>
          <a:stretch>
            <a:fillRect/>
          </a:stretch>
        </p:blipFill>
        <p:spPr>
          <a:xfrm>
            <a:off x="0" y="4749851"/>
            <a:ext cx="393649" cy="393649"/>
          </a:xfrm>
          <a:prstGeom prst="rect">
            <a:avLst/>
          </a:prstGeom>
        </p:spPr>
      </p:pic>
    </p:spTree>
    <p:extLst>
      <p:ext uri="{BB962C8B-B14F-4D97-AF65-F5344CB8AC3E}">
        <p14:creationId xmlns:p14="http://schemas.microsoft.com/office/powerpoint/2010/main" val="36352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2793</TotalTime>
  <Words>1115</Words>
  <Application>Microsoft Macintosh PowerPoint</Application>
  <PresentationFormat>On-screen Show (16:9)</PresentationFormat>
  <Paragraphs>205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Roman</vt:lpstr>
      <vt:lpstr>Lora</vt:lpstr>
      <vt:lpstr>Quattrocento Sans</vt:lpstr>
      <vt:lpstr>Wingdings</vt:lpstr>
      <vt:lpstr>Viola template</vt:lpstr>
      <vt:lpstr>Methods of Improving Whiff Probability</vt:lpstr>
      <vt:lpstr>Executive Summary</vt:lpstr>
      <vt:lpstr>Process &amp; Methodology</vt:lpstr>
      <vt:lpstr>Factor Identification</vt:lpstr>
      <vt:lpstr>Factor Identification</vt:lpstr>
      <vt:lpstr>Factor Identification, Part II </vt:lpstr>
      <vt:lpstr>Location Matters</vt:lpstr>
      <vt:lpstr>Factor Correlation </vt:lpstr>
      <vt:lpstr>Factor Correlation</vt:lpstr>
      <vt:lpstr>Quantification</vt:lpstr>
      <vt:lpstr>Plate Height</vt:lpstr>
      <vt:lpstr>Plate Side</vt:lpstr>
      <vt:lpstr>x15% Whiff Probability</vt:lpstr>
      <vt:lpstr>Limitations</vt:lpstr>
      <vt:lpstr>Conclusions</vt:lpstr>
      <vt:lpstr>TOC</vt:lpstr>
      <vt:lpstr>Model Details</vt:lpstr>
      <vt:lpstr>Whiff Probabilities, 2008 – 2020 </vt:lpstr>
      <vt:lpstr>Linear Model Attempt</vt:lpstr>
      <vt:lpstr>Simulation Process</vt:lpstr>
      <vt:lpstr>Factor Distribution</vt:lpstr>
      <vt:lpstr>Factor Distribution</vt:lpstr>
      <vt:lpstr>Factor Distribution</vt:lpstr>
      <vt:lpstr>Understanding Plate Height</vt:lpstr>
      <vt:lpstr>Understanding Plate Side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of Improving Whiff Rate</dc:title>
  <cp:lastModifiedBy>Adi Srikanth</cp:lastModifiedBy>
  <cp:revision>62</cp:revision>
  <cp:lastPrinted>2020-12-10T02:26:07Z</cp:lastPrinted>
  <dcterms:modified xsi:type="dcterms:W3CDTF">2020-12-11T03:56:00Z</dcterms:modified>
</cp:coreProperties>
</file>